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1" r:id="rId4"/>
    <p:sldMasterId id="214748369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D5AA326-A4D6-4B53-B1D9-21E7193A8547}">
  <a:tblStyle styleId="{1D5AA326-A4D6-4B53-B1D9-21E7193A854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/>
            </a:lvl1pPr>
            <a:lvl2pPr indent="0" lvl="1" marL="457200" marR="0" rtl="0" algn="l">
              <a:spcBef>
                <a:spcPts val="0"/>
              </a:spcBef>
              <a:buChar char="○"/>
              <a:defRPr/>
            </a:lvl2pPr>
            <a:lvl3pPr indent="0" lvl="2" marL="914400" marR="0" rtl="0" algn="l">
              <a:spcBef>
                <a:spcPts val="0"/>
              </a:spcBef>
              <a:buChar char="■"/>
              <a:defRPr/>
            </a:lvl3pPr>
            <a:lvl4pPr indent="0" lvl="3" marL="1371600" marR="0" rtl="0" algn="l">
              <a:spcBef>
                <a:spcPts val="0"/>
              </a:spcBef>
              <a:buChar char="●"/>
              <a:defRPr/>
            </a:lvl4pPr>
            <a:lvl5pPr indent="0" lvl="4" marL="1828800" marR="0" rtl="0" algn="l">
              <a:spcBef>
                <a:spcPts val="0"/>
              </a:spcBef>
              <a:buChar char="○"/>
              <a:defRPr/>
            </a:lvl5pPr>
            <a:lvl6pPr indent="0" lvl="5" marL="2286000" marR="0" rtl="0" algn="l">
              <a:spcBef>
                <a:spcPts val="0"/>
              </a:spcBef>
              <a:buChar char="■"/>
              <a:defRPr/>
            </a:lvl6pPr>
            <a:lvl7pPr indent="0" lvl="6" marL="2743200" marR="0" rtl="0" algn="l">
              <a:spcBef>
                <a:spcPts val="0"/>
              </a:spcBef>
              <a:buChar char="●"/>
              <a:defRPr/>
            </a:lvl7pPr>
            <a:lvl8pPr indent="0" lvl="7" marL="3200400" marR="0" rtl="0" algn="l">
              <a:spcBef>
                <a:spcPts val="0"/>
              </a:spcBef>
              <a:buChar char="○"/>
              <a:defRPr/>
            </a:lvl8pPr>
            <a:lvl9pPr indent="0" lvl="8" marL="3657600" marR="0" rtl="0" algn="l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7SHRfPbYyblrQ3EJQr7NvDwvb7QVRIi6drKRx89dn2A/pub?start=false&amp;loop=false&amp;delayms=3000" TargetMode="External"/><Relationship Id="rId3" Type="http://schemas.openxmlformats.org/officeDocument/2006/relationships/hyperlink" Target="https://docs.google.com/presentation/d/17SHRfPbYyblrQ3EJQr7NvDwvb7QVRIi6drKRx89dn2A/edit?usp=sharing" TargetMode="External"/><Relationship Id="rId4" Type="http://schemas.openxmlformats.org/officeDocument/2006/relationships/hyperlink" Target="https://goo.gl/InY5er" TargetMode="External"/><Relationship Id="rId5" Type="http://schemas.openxmlformats.org/officeDocument/2006/relationships/hyperlink" Target="http://www.wordclouds.com/" TargetMode="External"/><Relationship Id="rId6" Type="http://schemas.openxmlformats.org/officeDocument/2006/relationships/hyperlink" Target="https://docs.google.com/spreadsheets/d/1PfW7udgIyiMxfbT9IgARJ2zCEJWXLrG5wfA92rPq1NA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-LzSkOKIK9Sq6f-c6v7NCEk2jKQR1liNkwmiyvSLleA/edit#gid=0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-LzSkOKIK9Sq6f-c6v7NCEk2jKQR1liNkwmiyvSLleA/edit#gid=0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kiwand.com/zh-tw/%E5%96%AC%E7%B4%8D%C2%B7%E5%B8%8C%E7%88%BE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kiwand.com/zh-tw/%E6%AF%94%E5%88%A9%C2%B7%E6%AF%94%E6%81%A9" TargetMode="Externa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logger.gtwang.org/2013/07/memphis-police-department-reduces-crime-rates-with-ibm-predictive-analytics-software.html" TargetMode="Externa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https://docs.google.com/presentation/d/17SHRfPbYyblrQ3EJQr7NvDwvb7QVRIi6drKRx89dn2A/pub?start=false&amp;loop=false&amp;delayms=3000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https://docs.google.com/presentation/d/17SHRfPbYyblrQ3EJQr7NvDwvb7QVRIi6drKRx89dn2A/edit?usp=sharing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zh-TW" sz="1000" u="sng">
                <a:solidFill>
                  <a:schemeClr val="hlink"/>
                </a:solidFill>
                <a:hlinkClick r:id="rId4"/>
              </a:rPr>
              <a:t>https://goo.gl/InY5er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 sz="1000">
              <a:solidFill>
                <a:srgbClr val="444444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 sz="1000">
              <a:solidFill>
                <a:srgbClr val="444444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zh-TW" sz="1000" u="sng">
                <a:solidFill>
                  <a:schemeClr val="hlink"/>
                </a:solidFill>
                <a:hlinkClick r:id="rId5"/>
              </a:rPr>
              <a:t>http://www.wordclouds.com/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zh-TW" sz="1000" u="sng">
                <a:solidFill>
                  <a:schemeClr val="hlink"/>
                </a:solidFill>
                <a:hlinkClick r:id="rId6"/>
              </a:rPr>
              <a:t>https://docs.google.com/spreadsheets/d/1PfW7udgIyiMxfbT9IgARJ2zCEJWXLrG5wfA92rPq1NA/edit</a:t>
            </a:r>
            <a:r>
              <a:rPr lang="zh-TW" sz="1000">
                <a:solidFill>
                  <a:srgbClr val="444444"/>
                </a:solidFill>
              </a:rPr>
              <a:t> </a:t>
            </a:r>
          </a:p>
        </p:txBody>
      </p:sp>
      <p:sp>
        <p:nvSpPr>
          <p:cNvPr id="289" name="Shape 28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傳言</a:t>
            </a:r>
          </a:p>
        </p:txBody>
      </p:sp>
      <p:sp>
        <p:nvSpPr>
          <p:cNvPr id="391" name="Shape 39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分析看看</a:t>
            </a:r>
          </a:p>
        </p:txBody>
      </p:sp>
      <p:sp>
        <p:nvSpPr>
          <p:cNvPr id="401" name="Shape 40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假的</a:t>
            </a:r>
          </a:p>
        </p:txBody>
      </p:sp>
      <p:sp>
        <p:nvSpPr>
          <p:cNvPr id="412" name="Shape 41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能看透真相的只有</a:t>
            </a:r>
          </a:p>
        </p:txBody>
      </p:sp>
      <p:sp>
        <p:nvSpPr>
          <p:cNvPr id="426" name="Shape 42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能看透真相的只有</a:t>
            </a:r>
          </a:p>
        </p:txBody>
      </p:sp>
      <p:sp>
        <p:nvSpPr>
          <p:cNvPr id="433" name="Shape 43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能做到神一般的黑科技</a:t>
            </a:r>
          </a:p>
        </p:txBody>
      </p:sp>
      <p:sp>
        <p:nvSpPr>
          <p:cNvPr id="442" name="Shape 44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更重要的是，符合學科的身份</a:t>
            </a:r>
          </a:p>
        </p:txBody>
      </p:sp>
      <p:sp>
        <p:nvSpPr>
          <p:cNvPr id="450" name="Shape 45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學科之神 Meta Science</a:t>
            </a:r>
          </a:p>
        </p:txBody>
      </p:sp>
      <p:sp>
        <p:nvSpPr>
          <p:cNvPr id="459" name="Shape 45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霸氣Bates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Marcia J. Bates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UCLA加州大學洛杉磯分校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資訊科學系榮譽教授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圖書資訊 3人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大傳學程 3人</a:t>
            </a:r>
          </a:p>
        </p:txBody>
      </p:sp>
      <p:sp>
        <p:nvSpPr>
          <p:cNvPr id="478" name="Shape 47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圖資作為Meta Science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儲存與檢索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編目錄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換句話說</a:t>
            </a:r>
          </a:p>
        </p:txBody>
      </p:sp>
      <p:sp>
        <p:nvSpPr>
          <p:cNvPr id="516" name="Shape 51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5" name="Shape 52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大紀元時報 http://www.epochtimes.com/b5/15/4/15/n4412000.htm </a:t>
            </a:r>
          </a:p>
        </p:txBody>
      </p:sp>
      <p:sp>
        <p:nvSpPr>
          <p:cNvPr id="548" name="Shape 54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http://www.careercast.com/jobs-rated/jobs-rated-report-2016-ranking-200-jobs</a:t>
            </a:r>
          </a:p>
        </p:txBody>
      </p:sp>
      <p:sp>
        <p:nvSpPr>
          <p:cNvPr id="558" name="Shape 55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本課程的定位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課程的限制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	105學年度輔仁大學進修部圖書資訊學系大學部課程架構.doc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	105學年度輔仁大學圖書資訊學系碩士班課程架構.doc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	資料整理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		資料庫系統概論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	跟其他系統的整合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		計算機概論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		系統分析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		資訊系統概論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	原理的理解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		統計學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		資料探勘 (研究所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		資訊檢索 (研究所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6" name="Shape 59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Shape 6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2" name="Shape 63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Facebook 2012 = 100PB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Google 2013 = 15 EB</a:t>
            </a:r>
          </a:p>
        </p:txBody>
      </p:sp>
      <p:sp>
        <p:nvSpPr>
          <p:cNvPr id="659" name="Shape 65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Facebook 2012 = 100PB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Google 2013 = 15 EB</a:t>
            </a:r>
          </a:p>
        </p:txBody>
      </p:sp>
      <p:sp>
        <p:nvSpPr>
          <p:cNvPr id="684" name="Shape 68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Shape 7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2" name="Shape 71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所以這堂課到底要做什麼？</a:t>
            </a:r>
          </a:p>
        </p:txBody>
      </p:sp>
      <p:sp>
        <p:nvSpPr>
          <p:cNvPr id="719" name="Shape 71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Shape 7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0" name="Shape 74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2100" lvl="0" marL="457200" rtl="0">
              <a:lnSpc>
                <a:spcPct val="100000"/>
              </a:lnSpc>
              <a:spcBef>
                <a:spcPts val="560"/>
              </a:spcBef>
              <a:buClr>
                <a:schemeClr val="dk2"/>
              </a:buClr>
              <a:buSzPct val="100000"/>
              <a:buFont typeface="Noto Symbol"/>
              <a:buChar char="●"/>
            </a:pP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敘述級</a:t>
            </a:r>
          </a:p>
          <a:p>
            <a:pPr indent="-292100" lvl="1" marL="914400" rtl="0">
              <a:lnSpc>
                <a:spcPct val="100000"/>
              </a:lnSpc>
              <a:spcBef>
                <a:spcPts val="520"/>
              </a:spcBef>
              <a:buClr>
                <a:schemeClr val="accent1"/>
              </a:buClr>
              <a:buSzPct val="100000"/>
              <a:buFont typeface="Noto Symbol"/>
              <a:buChar char="○"/>
            </a:pP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類別資料</a:t>
            </a:r>
          </a:p>
          <a:p>
            <a:pPr indent="-292100" lvl="1" marL="914400" rtl="0">
              <a:lnSpc>
                <a:spcPct val="100000"/>
              </a:lnSpc>
              <a:spcBef>
                <a:spcPts val="520"/>
              </a:spcBef>
              <a:buClr>
                <a:schemeClr val="accent1"/>
              </a:buClr>
              <a:buSzPct val="100000"/>
              <a:buFont typeface="Noto Symbol"/>
              <a:buChar char="○"/>
            </a:pP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連續資料</a:t>
            </a:r>
          </a:p>
          <a:p>
            <a:pPr indent="-292100" lvl="2" marL="1371600" rtl="0">
              <a:lnSpc>
                <a:spcPct val="100000"/>
              </a:lnSpc>
              <a:spcBef>
                <a:spcPts val="480"/>
              </a:spcBef>
              <a:buClr>
                <a:schemeClr val="dk2"/>
              </a:buClr>
              <a:buSzPct val="100000"/>
              <a:buFont typeface="Cambria"/>
              <a:buChar char="■"/>
            </a:pP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統計圖表</a:t>
            </a:r>
          </a:p>
          <a:p>
            <a:pPr indent="-292100" lvl="2" marL="1371600" rtl="0">
              <a:lnSpc>
                <a:spcPct val="100000"/>
              </a:lnSpc>
              <a:spcBef>
                <a:spcPts val="480"/>
              </a:spcBef>
              <a:buClr>
                <a:schemeClr val="dk2"/>
              </a:buClr>
              <a:buSzPct val="100000"/>
              <a:buFont typeface="Cambria"/>
              <a:buChar char="■"/>
            </a:pP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中心與離度的度量</a:t>
            </a:r>
          </a:p>
          <a:p>
            <a:pPr indent="-292100" lvl="2" marL="1371600" rtl="0">
              <a:lnSpc>
                <a:spcPct val="100000"/>
              </a:lnSpc>
              <a:spcBef>
                <a:spcPts val="480"/>
              </a:spcBef>
              <a:buClr>
                <a:schemeClr val="dk2"/>
              </a:buClr>
              <a:buSzPct val="100000"/>
              <a:buFont typeface="Cambria"/>
              <a:buChar char="■"/>
            </a:pP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分群</a:t>
            </a:r>
          </a:p>
          <a:p>
            <a:pPr indent="-292100" lvl="0" marL="457200" rtl="0">
              <a:lnSpc>
                <a:spcPct val="100000"/>
              </a:lnSpc>
              <a:spcBef>
                <a:spcPts val="560"/>
              </a:spcBef>
              <a:buClr>
                <a:schemeClr val="dk2"/>
              </a:buClr>
              <a:buSzPct val="100000"/>
              <a:buFont typeface="Noto Symbol"/>
              <a:buChar char="●"/>
            </a:pP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推論級</a:t>
            </a:r>
          </a:p>
          <a:p>
            <a:pPr indent="-292100" lvl="1" marL="914400" rtl="0">
              <a:lnSpc>
                <a:spcPct val="100000"/>
              </a:lnSpc>
              <a:spcBef>
                <a:spcPts val="520"/>
              </a:spcBef>
              <a:buClr>
                <a:schemeClr val="accent1"/>
              </a:buClr>
              <a:buSzPct val="100000"/>
              <a:buFont typeface="Noto Symbol"/>
              <a:buChar char="○"/>
            </a:pP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類別資料</a:t>
            </a:r>
          </a:p>
          <a:p>
            <a:pPr indent="-292100" lvl="2" marL="1371600" rtl="0">
              <a:lnSpc>
                <a:spcPct val="100000"/>
              </a:lnSpc>
              <a:spcBef>
                <a:spcPts val="480"/>
              </a:spcBef>
              <a:buClr>
                <a:schemeClr val="dk2"/>
              </a:buClr>
              <a:buSzPct val="100000"/>
              <a:buFont typeface="Cambria"/>
              <a:buChar char="■"/>
            </a:pP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卡方檢定</a:t>
            </a:r>
          </a:p>
          <a:p>
            <a:pPr indent="-292100" lvl="2" marL="1371600" rtl="0">
              <a:lnSpc>
                <a:spcPct val="100000"/>
              </a:lnSpc>
              <a:spcBef>
                <a:spcPts val="480"/>
              </a:spcBef>
              <a:buClr>
                <a:schemeClr val="dk2"/>
              </a:buClr>
              <a:buSzPct val="100000"/>
              <a:buFont typeface="Cambria"/>
              <a:buChar char="■"/>
            </a:pP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序列分析</a:t>
            </a:r>
          </a:p>
          <a:p>
            <a:pPr indent="-292100" lvl="1" marL="914400" rtl="0">
              <a:lnSpc>
                <a:spcPct val="100000"/>
              </a:lnSpc>
              <a:spcBef>
                <a:spcPts val="520"/>
              </a:spcBef>
              <a:buClr>
                <a:schemeClr val="accent1"/>
              </a:buClr>
              <a:buSzPct val="100000"/>
              <a:buFont typeface="Noto Symbol"/>
              <a:buChar char="○"/>
            </a:pP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連續資料</a:t>
            </a:r>
          </a:p>
          <a:p>
            <a:pPr indent="-292100" lvl="2" marL="1371600" rtl="0">
              <a:lnSpc>
                <a:spcPct val="100000"/>
              </a:lnSpc>
              <a:spcBef>
                <a:spcPts val="480"/>
              </a:spcBef>
              <a:buClr>
                <a:schemeClr val="dk2"/>
              </a:buClr>
              <a:buSzPct val="100000"/>
              <a:buFont typeface="Cambria"/>
              <a:buChar char="■"/>
            </a:pP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相關分析</a:t>
            </a:r>
          </a:p>
          <a:p>
            <a:pPr indent="-292100" lvl="2" marL="1371600" rtl="0">
              <a:lnSpc>
                <a:spcPct val="100000"/>
              </a:lnSpc>
              <a:spcBef>
                <a:spcPts val="480"/>
              </a:spcBef>
              <a:buClr>
                <a:schemeClr val="dk2"/>
              </a:buClr>
              <a:buSzPct val="100000"/>
              <a:buFont typeface="Cambria"/>
              <a:buChar char="■"/>
            </a:pP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t檢定</a:t>
            </a:r>
          </a:p>
          <a:p>
            <a:pPr indent="-292100" lvl="0" marL="457200" rtl="0">
              <a:lnSpc>
                <a:spcPct val="100000"/>
              </a:lnSpc>
              <a:spcBef>
                <a:spcPts val="560"/>
              </a:spcBef>
              <a:buClr>
                <a:schemeClr val="dk2"/>
              </a:buClr>
              <a:buSzPct val="100000"/>
              <a:buFont typeface="Noto Symbol"/>
              <a:buChar char="●"/>
            </a:pP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預測級</a:t>
            </a:r>
          </a:p>
          <a:p>
            <a:pPr indent="-292100" lvl="1" marL="914400" rtl="0">
              <a:lnSpc>
                <a:spcPct val="100000"/>
              </a:lnSpc>
              <a:spcBef>
                <a:spcPts val="520"/>
              </a:spcBef>
              <a:buClr>
                <a:schemeClr val="accent1"/>
              </a:buClr>
              <a:buSzPct val="100000"/>
              <a:buFont typeface="Noto Symbol"/>
              <a:buChar char="○"/>
            </a:pP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類別資料</a:t>
            </a:r>
          </a:p>
          <a:p>
            <a:pPr indent="-292100" lvl="2" marL="1371600" rtl="0">
              <a:lnSpc>
                <a:spcPct val="100000"/>
              </a:lnSpc>
              <a:spcBef>
                <a:spcPts val="480"/>
              </a:spcBef>
              <a:buClr>
                <a:schemeClr val="dk2"/>
              </a:buClr>
              <a:buSzPct val="100000"/>
              <a:buFont typeface="Cambria"/>
              <a:buChar char="■"/>
            </a:pP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關聯式規則探勘</a:t>
            </a:r>
          </a:p>
          <a:p>
            <a:pPr indent="-292100" lvl="1" marL="914400" rtl="0">
              <a:lnSpc>
                <a:spcPct val="100000"/>
              </a:lnSpc>
              <a:spcBef>
                <a:spcPts val="520"/>
              </a:spcBef>
              <a:buClr>
                <a:schemeClr val="accent1"/>
              </a:buClr>
              <a:buSzPct val="100000"/>
              <a:buFont typeface="Noto Symbol"/>
              <a:buChar char="○"/>
            </a:pP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非結構資料</a:t>
            </a:r>
          </a:p>
          <a:p>
            <a:pPr indent="-292100" lvl="2" marL="1371600" rtl="0">
              <a:lnSpc>
                <a:spcPct val="100000"/>
              </a:lnSpc>
              <a:spcBef>
                <a:spcPts val="480"/>
              </a:spcBef>
              <a:buClr>
                <a:schemeClr val="dk2"/>
              </a:buClr>
              <a:buSzPct val="100000"/>
              <a:buFont typeface="Cambria"/>
              <a:buChar char="■"/>
            </a:pP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文本分類</a:t>
            </a:r>
          </a:p>
          <a:p>
            <a:pPr indent="-292100" lvl="1" marL="914400" rtl="0">
              <a:lnSpc>
                <a:spcPct val="100000"/>
              </a:lnSpc>
              <a:spcBef>
                <a:spcPts val="520"/>
              </a:spcBef>
              <a:buClr>
                <a:schemeClr val="accent1"/>
              </a:buClr>
              <a:buSzPct val="100000"/>
              <a:buFont typeface="Noto Symbol"/>
              <a:buChar char="○"/>
            </a:pP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類別或連續資料</a:t>
            </a:r>
          </a:p>
          <a:p>
            <a:pPr indent="-292100" lvl="2" marL="1371600" rtl="0">
              <a:lnSpc>
                <a:spcPct val="100000"/>
              </a:lnSpc>
              <a:spcBef>
                <a:spcPts val="480"/>
              </a:spcBef>
              <a:buClr>
                <a:schemeClr val="dk2"/>
              </a:buClr>
              <a:buSzPct val="100000"/>
              <a:buFont typeface="Cambria"/>
              <a:buChar char="■"/>
            </a:pPr>
            <a:r>
              <a:rPr lang="zh-TW" sz="1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問題層級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取得資料：資料類型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資料前處理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分析技術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每次上課都會出現這張圖</a:t>
            </a:r>
          </a:p>
        </p:txBody>
      </p:sp>
      <p:sp>
        <p:nvSpPr>
          <p:cNvPr id="807" name="Shape 80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Shape 81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https://docs.google.com/spreadsheets/d/1-LzSkOKIK9Sq6f-c6v7NCEk2jKQR1liNkwmiyvSLleA/edit#gid=0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0" name="Shape 82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Shape 83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https://docs.google.com/spreadsheets/d/1-LzSkOKIK9Sq6f-c6v7NCEk2jKQR1liNkwmiyvSLleA/edit#gid=0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1" name="Shape 83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2" name="Shape 84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0" name="Shape 85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0" name="Shape 87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Shape 87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0" name="Shape 88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Shape 90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6" name="Shape 90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Shape 92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9" name="Shape 92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Shape 94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1" name="Shape 94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Shape 95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3" name="Shape 95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Shape 9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1" name="Shape 98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Shape 101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1" name="Shape 101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Shape 102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7" name="Shape 102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Shape 103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Shape 103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5" name="Shape 103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Shape 104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3" name="Shape 104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0" name="Shape 105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Shape 106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1" name="Shape 106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Shape 107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左</a:t>
            </a:r>
          </a:p>
        </p:txBody>
      </p:sp>
      <p:sp>
        <p:nvSpPr>
          <p:cNvPr id="1071" name="Shape 107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Shape 108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4" name="Shape 108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Shape 10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2" name="Shape 109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250">
                <a:solidFill>
                  <a:srgbClr val="1559B5"/>
                </a:solidFill>
                <a:highlight>
                  <a:srgbClr val="FFFFFF"/>
                </a:highlight>
                <a:hlinkClick r:id="rId2"/>
              </a:rPr>
              <a:t>喬納·希爾</a:t>
            </a:r>
            <a:r>
              <a:rPr lang="zh-TW" sz="1250">
                <a:solidFill>
                  <a:schemeClr val="dk1"/>
                </a:solidFill>
                <a:highlight>
                  <a:srgbClr val="FFFFFF"/>
                </a:highlight>
              </a:rPr>
              <a:t>，比恩的助手 </a:t>
            </a:r>
          </a:p>
        </p:txBody>
      </p:sp>
      <p:sp>
        <p:nvSpPr>
          <p:cNvPr id="1099" name="Shape 109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演員 布萊德彼特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奧克蘭運動家 經理 </a:t>
            </a:r>
            <a:r>
              <a:rPr lang="zh-TW" sz="1250">
                <a:solidFill>
                  <a:srgbClr val="40BBE1"/>
                </a:solidFill>
                <a:highlight>
                  <a:srgbClr val="FFFFFF"/>
                </a:highlight>
                <a:hlinkClick r:id="rId2"/>
              </a:rPr>
              <a:t>比利·比恩</a:t>
            </a:r>
          </a:p>
        </p:txBody>
      </p:sp>
      <p:sp>
        <p:nvSpPr>
          <p:cNvPr id="1106" name="Shape 110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Shape 111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3" name="Shape 111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Shape 11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右</a:t>
            </a:r>
          </a:p>
        </p:txBody>
      </p:sp>
      <p:sp>
        <p:nvSpPr>
          <p:cNvPr id="1126" name="Shape 112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Shape 114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5" name="Shape 114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Shape 115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3" name="Shape 115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Shape 116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Shape 116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2" name="Shape 116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Shape 117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2" name="Shape 117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Shape 118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Shape 118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4" name="Shape 118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Shape 120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2" name="Shape 120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Shape 12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關鍵報告：滾球</a:t>
            </a:r>
          </a:p>
        </p:txBody>
      </p:sp>
      <p:sp>
        <p:nvSpPr>
          <p:cNvPr id="1210" name="Shape 121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Shape 121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紐約 警察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http://blogger.gtwang.org/2013/07/memphis-police-department-reduces-crime-rates-with-ibm-predictive-analytics-software.html</a:t>
            </a:r>
          </a:p>
          <a:p>
            <a:pPr lvl="0" rtl="0">
              <a:lnSpc>
                <a:spcPct val="125217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zh-TW" sz="2400">
                <a:solidFill>
                  <a:srgbClr val="333333"/>
                </a:solidFill>
              </a:rPr>
              <a:t>以統計分析與預測技術降低犯罪率：靠著有效佈署警力，達到預防犯罪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8" name="Shape 121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Shape 122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Shape 122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2521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/>
              <a:t>http://technews.tw/2016/12/23/us-ask-foreigner-to-write-down-their-personal-social-media-accounts/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7" name="Shape 122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Shape 123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Shape 123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發燒 頭痛 流感</a:t>
            </a:r>
          </a:p>
        </p:txBody>
      </p:sp>
      <p:sp>
        <p:nvSpPr>
          <p:cNvPr id="1236" name="Shape 123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hape 124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Shape 124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發燒 頭痛 流感</a:t>
            </a:r>
          </a:p>
        </p:txBody>
      </p:sp>
      <p:sp>
        <p:nvSpPr>
          <p:cNvPr id="1249" name="Shape 124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Shape 126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Shape 126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發燒 頭痛 流感</a:t>
            </a:r>
          </a:p>
        </p:txBody>
      </p:sp>
      <p:sp>
        <p:nvSpPr>
          <p:cNvPr id="1265" name="Shape 126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Shape 128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Shape 128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發燒 頭痛 流感</a:t>
            </a:r>
          </a:p>
        </p:txBody>
      </p:sp>
      <p:sp>
        <p:nvSpPr>
          <p:cNvPr id="1284" name="Shape 128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Shape 130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Shape 130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9" name="Shape 130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Shape 131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Shape 131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8" name="Shape 131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Shape 13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6" name="Shape 132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Shape 133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Shape 133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5" name="Shape 133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Shape 134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Shape 134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6" name="Shape 134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Shape 135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6" name="Shape 135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Shape 136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Shape 136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5" name="Shape 136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Shape 137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Shape 13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6" name="Shape 137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hape 138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Shape 138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4" name="Shape 138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Shape 139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Shape 139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9" name="Shape 139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Shape 140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8" name="Shape 140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學科之神 Meta Science</a:t>
            </a:r>
          </a:p>
        </p:txBody>
      </p:sp>
      <p:sp>
        <p:nvSpPr>
          <p:cNvPr id="376" name="Shape 37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Shape 141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Shape 141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6" name="Shape 141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Shape 14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4" name="Shape 142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jp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jp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21.gif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31.jpg"/><Relationship Id="rId4" Type="http://schemas.openxmlformats.org/officeDocument/2006/relationships/image" Target="../media/image35.png"/><Relationship Id="rId5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31.jpg"/><Relationship Id="rId4" Type="http://schemas.openxmlformats.org/officeDocument/2006/relationships/image" Target="../media/image35.png"/><Relationship Id="rId5" Type="http://schemas.openxmlformats.org/officeDocument/2006/relationships/image" Target="../media/image29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46.gif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6" name="Shape 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6" y="4293096"/>
            <a:ext cx="3347864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76" name="Shape 76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84" name="Shape 84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3" name="Shape 93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95" name="Shape 95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00" name="Shape 100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 rot="5400000">
            <a:off x="4824412" y="2424113"/>
            <a:ext cx="5753100" cy="20478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 rot="5400000">
            <a:off x="652462" y="452438"/>
            <a:ext cx="5753100" cy="5991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838200" y="571500"/>
            <a:ext cx="7162800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09" name="Shape 109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11" name="Shape 111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9" name="Shape 119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Shape 124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125" name="Shape 1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Shape 1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Shape 127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 sz="3600"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29" name="Shape 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131" name="Shape 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152" y="5416950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Shape 23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6" name="Shape 136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37" name="Shape 137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42" name="Shape 142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3" name="Shape 143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51" name="Shape 1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只有標題 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60" name="Shape 160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162" name="Shape 162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65" name="Shape 165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67" name="Shape 167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3" name="Shape 173"/>
          <p:cNvSpPr txBox="1"/>
          <p:nvPr>
            <p:ph idx="2" type="body"/>
          </p:nvPr>
        </p:nvSpPr>
        <p:spPr>
          <a:xfrm>
            <a:off x="32715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75" name="Shape 175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5" type="body"/>
          </p:nvPr>
        </p:nvSpPr>
        <p:spPr>
          <a:xfrm>
            <a:off x="59948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8" name="Shape 178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9" name="Shape 17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184" name="Shape 184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185" name="Shape 1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86" name="Shape 18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2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192" name="Shape 192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94" name="Shape 19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198" name="Shape 198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00" name="Shape 20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 1"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Shape 20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03" name="Shape 20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Shape 204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08" name="Shape 2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descr="[Slide] 實作 Practice slide"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Shape 211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12" name="Shape 2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Shape 21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Shape 214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19" name="Shape 219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25" name="Shape 225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32" name="Shape 232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236" name="Shape 2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239" name="Shape 239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41" name="Shape 24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47" name="Shape 24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 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53" name="Shape 253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58" name="Shape 258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2" name="Shape 262"/>
          <p:cNvSpPr txBox="1"/>
          <p:nvPr>
            <p:ph idx="2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263" name="Shape 2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64" name="Shape 264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2" name="Shape 32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7" name="Shape 267"/>
          <p:cNvSpPr/>
          <p:nvPr>
            <p:ph idx="2" type="pic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269" name="Shape 2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70" name="Shape 270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274" name="Shape 274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75" name="Shape 2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279" name="Shape 279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83" name="Shape 283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84" name="Shape 2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85" name="Shape 285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630238" y="365125"/>
            <a:ext cx="7886700" cy="7829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7" name="Shape 47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Shape 55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56" name="Shape 5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Shape 57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Shape 58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60" name="Shape 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>
            <p:ph type="title"/>
          </p:nvPr>
        </p:nvSpPr>
        <p:spPr>
          <a:xfrm>
            <a:off x="3652350" y="169425"/>
            <a:ext cx="50154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39.xml"/><Relationship Id="rId1" Type="http://schemas.openxmlformats.org/officeDocument/2006/relationships/image" Target="../media/image16.jp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41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6" name="Shape 116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log.pulipuli.info/" TargetMode="External"/><Relationship Id="rId4" Type="http://schemas.openxmlformats.org/officeDocument/2006/relationships/image" Target="../media/image3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5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5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jpg"/><Relationship Id="rId4" Type="http://schemas.openxmlformats.org/officeDocument/2006/relationships/image" Target="../media/image5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jpg"/><Relationship Id="rId4" Type="http://schemas.openxmlformats.org/officeDocument/2006/relationships/hyperlink" Target="http://blog.pulipuli.info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.jpg"/><Relationship Id="rId4" Type="http://schemas.openxmlformats.org/officeDocument/2006/relationships/image" Target="../media/image55.png"/><Relationship Id="rId5" Type="http://schemas.openxmlformats.org/officeDocument/2006/relationships/image" Target="../media/image59.png"/><Relationship Id="rId6" Type="http://schemas.openxmlformats.org/officeDocument/2006/relationships/image" Target="../media/image57.png"/><Relationship Id="rId7" Type="http://schemas.openxmlformats.org/officeDocument/2006/relationships/image" Target="../media/image6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jpg"/><Relationship Id="rId4" Type="http://schemas.openxmlformats.org/officeDocument/2006/relationships/image" Target="../media/image10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5.jpg"/><Relationship Id="rId4" Type="http://schemas.openxmlformats.org/officeDocument/2006/relationships/image" Target="../media/image6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0.png"/><Relationship Id="rId4" Type="http://schemas.openxmlformats.org/officeDocument/2006/relationships/image" Target="../media/image6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Relationship Id="rId5" Type="http://schemas.openxmlformats.org/officeDocument/2006/relationships/image" Target="../media/image75.png"/><Relationship Id="rId6" Type="http://schemas.openxmlformats.org/officeDocument/2006/relationships/image" Target="../media/image69.png"/><Relationship Id="rId7" Type="http://schemas.openxmlformats.org/officeDocument/2006/relationships/image" Target="../media/image74.png"/><Relationship Id="rId8" Type="http://schemas.openxmlformats.org/officeDocument/2006/relationships/image" Target="../media/image78.png"/><Relationship Id="rId10" Type="http://schemas.openxmlformats.org/officeDocument/2006/relationships/image" Target="../media/image7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3.png"/><Relationship Id="rId4" Type="http://schemas.openxmlformats.org/officeDocument/2006/relationships/image" Target="../media/image75.png"/><Relationship Id="rId9" Type="http://schemas.openxmlformats.org/officeDocument/2006/relationships/image" Target="../media/image76.png"/><Relationship Id="rId5" Type="http://schemas.openxmlformats.org/officeDocument/2006/relationships/image" Target="../media/image69.png"/><Relationship Id="rId6" Type="http://schemas.openxmlformats.org/officeDocument/2006/relationships/image" Target="../media/image74.png"/><Relationship Id="rId7" Type="http://schemas.openxmlformats.org/officeDocument/2006/relationships/image" Target="../media/image78.png"/><Relationship Id="rId8" Type="http://schemas.openxmlformats.org/officeDocument/2006/relationships/image" Target="../media/image7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0.png"/><Relationship Id="rId4" Type="http://schemas.openxmlformats.org/officeDocument/2006/relationships/image" Target="../media/image83.png"/><Relationship Id="rId5" Type="http://schemas.openxmlformats.org/officeDocument/2006/relationships/image" Target="../media/image66.png"/><Relationship Id="rId6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4.gif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4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0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0.jpg"/><Relationship Id="rId4" Type="http://schemas.openxmlformats.org/officeDocument/2006/relationships/image" Target="../media/image92.png"/><Relationship Id="rId5" Type="http://schemas.openxmlformats.org/officeDocument/2006/relationships/image" Target="../media/image9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0.jpg"/><Relationship Id="rId4" Type="http://schemas.openxmlformats.org/officeDocument/2006/relationships/image" Target="../media/image97.png"/><Relationship Id="rId5" Type="http://schemas.openxmlformats.org/officeDocument/2006/relationships/image" Target="../media/image96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0.jpg"/><Relationship Id="rId4" Type="http://schemas.openxmlformats.org/officeDocument/2006/relationships/image" Target="../media/image97.png"/><Relationship Id="rId5" Type="http://schemas.openxmlformats.org/officeDocument/2006/relationships/image" Target="../media/image9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0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2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8.jpg"/><Relationship Id="rId4" Type="http://schemas.openxmlformats.org/officeDocument/2006/relationships/image" Target="../media/image99.jpg"/><Relationship Id="rId5" Type="http://schemas.openxmlformats.org/officeDocument/2006/relationships/image" Target="../media/image103.gif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8.jpg"/><Relationship Id="rId4" Type="http://schemas.openxmlformats.org/officeDocument/2006/relationships/image" Target="../media/image99.jpg"/><Relationship Id="rId5" Type="http://schemas.openxmlformats.org/officeDocument/2006/relationships/image" Target="../media/image103.gif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4.jpg"/><Relationship Id="rId4" Type="http://schemas.openxmlformats.org/officeDocument/2006/relationships/hyperlink" Target="http://www.yufublog.com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4.jpg"/><Relationship Id="rId4" Type="http://schemas.openxmlformats.org/officeDocument/2006/relationships/image" Target="../media/image10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4.jpg"/><Relationship Id="rId4" Type="http://schemas.openxmlformats.org/officeDocument/2006/relationships/image" Target="../media/image106.png"/><Relationship Id="rId5" Type="http://schemas.openxmlformats.org/officeDocument/2006/relationships/image" Target="../media/image10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4.jpg"/><Relationship Id="rId4" Type="http://schemas.openxmlformats.org/officeDocument/2006/relationships/image" Target="../media/image106.png"/><Relationship Id="rId5" Type="http://schemas.openxmlformats.org/officeDocument/2006/relationships/image" Target="../media/image109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8.jpg"/><Relationship Id="rId4" Type="http://schemas.openxmlformats.org/officeDocument/2006/relationships/hyperlink" Target="http://blogger.gtwang.org/2013/07/memphis-police-department-reduces-crime-rates-with-ibm-predictive-analytics-software.html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1.jpg"/><Relationship Id="rId4" Type="http://schemas.openxmlformats.org/officeDocument/2006/relationships/hyperlink" Target="http://technews.tw/2016/12/23/us-ask-foreigner-to-write-down-their-personal-social-media-accounts/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7.jpg"/><Relationship Id="rId4" Type="http://schemas.openxmlformats.org/officeDocument/2006/relationships/image" Target="../media/image11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7.jpg"/><Relationship Id="rId4" Type="http://schemas.openxmlformats.org/officeDocument/2006/relationships/image" Target="../media/image11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7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5.jpg"/><Relationship Id="rId4" Type="http://schemas.openxmlformats.org/officeDocument/2006/relationships/image" Target="../media/image118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4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19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www.rstudio.com/" TargetMode="External"/><Relationship Id="rId4" Type="http://schemas.openxmlformats.org/officeDocument/2006/relationships/image" Target="../media/image126.png"/><Relationship Id="rId9" Type="http://schemas.openxmlformats.org/officeDocument/2006/relationships/hyperlink" Target="https://docs.google.com/spreadsheets/" TargetMode="External"/><Relationship Id="rId5" Type="http://schemas.openxmlformats.org/officeDocument/2006/relationships/hyperlink" Target="http://www.cs.waikato.ac.nz/ml/weka/" TargetMode="External"/><Relationship Id="rId6" Type="http://schemas.openxmlformats.org/officeDocument/2006/relationships/image" Target="../media/image120.gif"/><Relationship Id="rId7" Type="http://schemas.openxmlformats.org/officeDocument/2006/relationships/hyperlink" Target="http://www.r-web.com.tw/" TargetMode="External"/><Relationship Id="rId8" Type="http://schemas.openxmlformats.org/officeDocument/2006/relationships/image" Target="../media/image122.png"/><Relationship Id="rId10" Type="http://schemas.openxmlformats.org/officeDocument/2006/relationships/image" Target="../media/image12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5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1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ctrTitle"/>
          </p:nvPr>
        </p:nvSpPr>
        <p:spPr>
          <a:xfrm>
            <a:off x="599675" y="5019100"/>
            <a:ext cx="7904100" cy="53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b="0" lang="zh-TW" sz="2400"/>
              <a:t>巨量資料探勘與統計應用 W01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>
                <a:solidFill>
                  <a:schemeClr val="accent1"/>
                </a:solidFill>
              </a:rPr>
              <a:t>課程介紹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2059925" y="5665375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zh-TW" sz="24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布丁布丁吃布丁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zh-TW" sz="2000" u="sng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http://blog.pulipuli.info/</a:t>
            </a:r>
            <a:r>
              <a:rPr b="1" lang="zh-TW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525" y="5608775"/>
            <a:ext cx="633000" cy="6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75" y="0"/>
            <a:ext cx="38576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75" y="0"/>
            <a:ext cx="38576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grpSp>
        <p:nvGrpSpPr>
          <p:cNvPr id="395" name="Shape 395"/>
          <p:cNvGrpSpPr/>
          <p:nvPr/>
        </p:nvGrpSpPr>
        <p:grpSpPr>
          <a:xfrm>
            <a:off x="2575750" y="-12"/>
            <a:ext cx="6568249" cy="5432875"/>
            <a:chOff x="0" y="607388"/>
            <a:chExt cx="6568249" cy="5432875"/>
          </a:xfrm>
        </p:grpSpPr>
        <p:pic>
          <p:nvPicPr>
            <p:cNvPr id="396" name="Shape 3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607388"/>
              <a:ext cx="6568249" cy="5432875"/>
            </a:xfrm>
            <a:prstGeom prst="rect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397" name="Shape 397"/>
            <p:cNvSpPr/>
            <p:nvPr/>
          </p:nvSpPr>
          <p:spPr>
            <a:xfrm>
              <a:off x="252450" y="2282500"/>
              <a:ext cx="5259300" cy="9255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Shape 403"/>
          <p:cNvGrpSpPr/>
          <p:nvPr/>
        </p:nvGrpSpPr>
        <p:grpSpPr>
          <a:xfrm>
            <a:off x="2575750" y="-12"/>
            <a:ext cx="6568249" cy="5432875"/>
            <a:chOff x="0" y="607388"/>
            <a:chExt cx="6568249" cy="5432875"/>
          </a:xfrm>
        </p:grpSpPr>
        <p:pic>
          <p:nvPicPr>
            <p:cNvPr id="404" name="Shape 4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607388"/>
              <a:ext cx="6568249" cy="5432875"/>
            </a:xfrm>
            <a:prstGeom prst="rect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405" name="Shape 405"/>
            <p:cNvSpPr/>
            <p:nvPr/>
          </p:nvSpPr>
          <p:spPr>
            <a:xfrm>
              <a:off x="252450" y="2282500"/>
              <a:ext cx="5259300" cy="9255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75" y="0"/>
            <a:ext cx="38576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408" name="Shape 408"/>
          <p:cNvPicPr preferRelativeResize="0"/>
          <p:nvPr/>
        </p:nvPicPr>
        <p:blipFill rotWithShape="1">
          <a:blip r:embed="rId5">
            <a:alphaModFix/>
          </a:blip>
          <a:srcRect b="0" l="0" r="0" t="33853"/>
          <a:stretch/>
        </p:blipFill>
        <p:spPr>
          <a:xfrm>
            <a:off x="0" y="3260700"/>
            <a:ext cx="9144000" cy="320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Shape 414"/>
          <p:cNvGrpSpPr/>
          <p:nvPr/>
        </p:nvGrpSpPr>
        <p:grpSpPr>
          <a:xfrm>
            <a:off x="2575750" y="-12"/>
            <a:ext cx="6568249" cy="5432875"/>
            <a:chOff x="0" y="607388"/>
            <a:chExt cx="6568249" cy="5432875"/>
          </a:xfrm>
        </p:grpSpPr>
        <p:pic>
          <p:nvPicPr>
            <p:cNvPr id="415" name="Shape 4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607388"/>
              <a:ext cx="6568249" cy="5432875"/>
            </a:xfrm>
            <a:prstGeom prst="rect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416" name="Shape 416"/>
            <p:cNvSpPr/>
            <p:nvPr/>
          </p:nvSpPr>
          <p:spPr>
            <a:xfrm>
              <a:off x="252450" y="2282500"/>
              <a:ext cx="5259300" cy="9255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7" name="Shape 4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75" y="0"/>
            <a:ext cx="38576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grpSp>
        <p:nvGrpSpPr>
          <p:cNvPr id="419" name="Shape 419"/>
          <p:cNvGrpSpPr/>
          <p:nvPr/>
        </p:nvGrpSpPr>
        <p:grpSpPr>
          <a:xfrm>
            <a:off x="-2306" y="2923792"/>
            <a:ext cx="9142533" cy="3452343"/>
            <a:chOff x="533400" y="1882388"/>
            <a:chExt cx="8191499" cy="3093220"/>
          </a:xfrm>
        </p:grpSpPr>
        <p:pic>
          <p:nvPicPr>
            <p:cNvPr id="420" name="Shape 420"/>
            <p:cNvPicPr preferRelativeResize="0"/>
            <p:nvPr/>
          </p:nvPicPr>
          <p:blipFill rotWithShape="1">
            <a:blip r:embed="rId5">
              <a:alphaModFix/>
            </a:blip>
            <a:srcRect b="0" l="0" r="0" t="49912"/>
            <a:stretch/>
          </p:blipFill>
          <p:spPr>
            <a:xfrm>
              <a:off x="533400" y="1882388"/>
              <a:ext cx="8191499" cy="3093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Shape 421"/>
            <p:cNvSpPr/>
            <p:nvPr/>
          </p:nvSpPr>
          <p:spPr>
            <a:xfrm>
              <a:off x="573775" y="4109975"/>
              <a:ext cx="4060200" cy="644400"/>
            </a:xfrm>
            <a:prstGeom prst="rect">
              <a:avLst/>
            </a:prstGeom>
            <a:solidFill>
              <a:srgbClr val="42413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2600">
                  <a:solidFill>
                    <a:srgbClr val="FFFFFF"/>
                  </a:solidFill>
                </a:rPr>
                <a:t>假的！</a:t>
              </a:r>
            </a:p>
          </p:txBody>
        </p:sp>
        <p:sp>
          <p:nvSpPr>
            <p:cNvPr id="422" name="Shape 422"/>
            <p:cNvSpPr/>
            <p:nvPr/>
          </p:nvSpPr>
          <p:spPr>
            <a:xfrm>
              <a:off x="4492650" y="4109975"/>
              <a:ext cx="4218900" cy="644400"/>
            </a:xfrm>
            <a:prstGeom prst="rect">
              <a:avLst/>
            </a:prstGeom>
            <a:solidFill>
              <a:srgbClr val="42413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2600">
                  <a:solidFill>
                    <a:srgbClr val="FFFFFF"/>
                  </a:solidFill>
                </a:rPr>
                <a:t>哎呀！我的眼睛業障重啊！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437" name="Shape 4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00" y="2081613"/>
            <a:ext cx="5181600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Shape 438"/>
          <p:cNvSpPr txBox="1"/>
          <p:nvPr/>
        </p:nvSpPr>
        <p:spPr>
          <a:xfrm>
            <a:off x="5984975" y="5574750"/>
            <a:ext cx="29661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600">
                <a:solidFill>
                  <a:srgbClr val="FFFFFF"/>
                </a:solidFill>
              </a:rPr>
              <a:t>註：本課程</a:t>
            </a:r>
            <a:r>
              <a:rPr lang="zh-TW" sz="2600">
                <a:solidFill>
                  <a:srgbClr val="FFFFFF"/>
                </a:solidFill>
              </a:rPr>
              <a:t>沒有變成小學生的風險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445" name="Shape 445"/>
          <p:cNvPicPr preferRelativeResize="0"/>
          <p:nvPr/>
        </p:nvPicPr>
        <p:blipFill rotWithShape="1">
          <a:blip r:embed="rId3">
            <a:alphaModFix/>
          </a:blip>
          <a:srcRect b="0" l="6985" r="6985" t="0"/>
          <a:stretch/>
        </p:blipFill>
        <p:spPr>
          <a:xfrm>
            <a:off x="0" y="574400"/>
            <a:ext cx="9144000" cy="597880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Shape 446"/>
          <p:cNvSpPr txBox="1"/>
          <p:nvPr/>
        </p:nvSpPr>
        <p:spPr>
          <a:xfrm>
            <a:off x="5722000" y="5006750"/>
            <a:ext cx="3281700" cy="15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600"/>
              <a:t>註：本課程不會教您</a:t>
            </a:r>
          </a:p>
          <a:p>
            <a:pPr lvl="0">
              <a:spcBef>
                <a:spcPts val="0"/>
              </a:spcBef>
              <a:buNone/>
            </a:pPr>
            <a:r>
              <a:rPr lang="zh-TW" sz="2600"/>
              <a:t>如何變得像阿湯哥這麼帥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775" y="814175"/>
            <a:ext cx="3924451" cy="522964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/>
          <p:nvPr/>
        </p:nvSpPr>
        <p:spPr>
          <a:xfrm>
            <a:off x="5146400" y="2461300"/>
            <a:ext cx="37269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/>
              <a:t>這堂課就是為了您！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63" name="Shape 463"/>
          <p:cNvSpPr txBox="1"/>
          <p:nvPr/>
        </p:nvSpPr>
        <p:spPr>
          <a:xfrm>
            <a:off x="2031750" y="2361450"/>
            <a:ext cx="50805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5600">
                <a:solidFill>
                  <a:srgbClr val="FFFFFF"/>
                </a:solidFill>
              </a:rPr>
              <a:t>Meta Science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zh-TW" sz="8600">
                <a:solidFill>
                  <a:srgbClr val="FFFFFF"/>
                </a:solidFill>
              </a:rPr>
              <a:t>學科之</a:t>
            </a:r>
            <a:r>
              <a:rPr b="1" lang="zh-TW" sz="8600">
                <a:solidFill>
                  <a:srgbClr val="FFFF00"/>
                </a:solidFill>
              </a:rPr>
              <a:t>神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13442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 b="0" l="21179" r="0" t="0"/>
          <a:stretch/>
        </p:blipFill>
        <p:spPr>
          <a:xfrm>
            <a:off x="5280250" y="0"/>
            <a:ext cx="3863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71" name="Shape 471"/>
          <p:cNvSpPr txBox="1"/>
          <p:nvPr>
            <p:ph type="title"/>
          </p:nvPr>
        </p:nvSpPr>
        <p:spPr>
          <a:xfrm>
            <a:off x="476250" y="4742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lang="zh-TW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Marcia J. Bates</a:t>
            </a:r>
          </a:p>
        </p:txBody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476250" y="1718025"/>
            <a:ext cx="8191500" cy="145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TW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UCLA 美國加州大學洛杉磯分校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TW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資訊科學系榮譽教授</a:t>
            </a:r>
          </a:p>
        </p:txBody>
      </p:sp>
      <p:sp>
        <p:nvSpPr>
          <p:cNvPr id="473" name="Shape 473"/>
          <p:cNvSpPr/>
          <p:nvPr/>
        </p:nvSpPr>
        <p:spPr>
          <a:xfrm>
            <a:off x="476250" y="3618350"/>
            <a:ext cx="4912200" cy="2208900"/>
          </a:xfrm>
          <a:prstGeom prst="wedgeRoundRectCallout">
            <a:avLst>
              <a:gd fmla="val 57929" name="adj1"/>
              <a:gd fmla="val -48600" name="adj2"/>
              <a:gd fmla="val 0" name="adj3"/>
            </a:avLst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這世界上，有三門</a:t>
            </a:r>
            <a:r>
              <a:rPr lang="zh-TW" sz="2400">
                <a:solidFill>
                  <a:srgbClr val="FFFF00"/>
                </a:solidFill>
              </a:rPr>
              <a:t>學科</a:t>
            </a:r>
            <a:r>
              <a:rPr lang="zh-TW" sz="2400">
                <a:solidFill>
                  <a:srgbClr val="FFFFFF"/>
                </a:solidFill>
              </a:rPr>
              <a:t>，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專門掌握著全人類的知識。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它們被稱之為...</a:t>
            </a:r>
          </a:p>
          <a:p>
            <a:pPr lvl="0" algn="ctr">
              <a:spcBef>
                <a:spcPts val="0"/>
              </a:spcBef>
              <a:buNone/>
            </a:pPr>
            <a:br>
              <a:rPr lang="zh-TW" sz="1000"/>
            </a:br>
            <a:r>
              <a:rPr b="1" lang="zh-TW" sz="3600">
                <a:solidFill>
                  <a:srgbClr val="FFFF00"/>
                </a:solidFill>
              </a:rPr>
              <a:t>Meta Science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0" y="6405600"/>
            <a:ext cx="74577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Bates, M. J. (1999). The Invisible Substrate of Information Science. Journal of the American Society for Information Science, 50(12), 1043-1050.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3" type="subTitle"/>
          </p:nvPr>
        </p:nvSpPr>
        <p:spPr>
          <a:xfrm>
            <a:off x="629325" y="1871825"/>
            <a:ext cx="25326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學歷</a:t>
            </a:r>
          </a:p>
        </p:txBody>
      </p:sp>
      <p:sp>
        <p:nvSpPr>
          <p:cNvPr id="300" name="Shape 300"/>
          <p:cNvSpPr txBox="1"/>
          <p:nvPr>
            <p:ph type="title"/>
          </p:nvPr>
        </p:nvSpPr>
        <p:spPr>
          <a:xfrm>
            <a:off x="630238" y="365125"/>
            <a:ext cx="7886700" cy="78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教師簡介</a:t>
            </a:r>
          </a:p>
        </p:txBody>
      </p:sp>
      <p:sp>
        <p:nvSpPr>
          <p:cNvPr id="301" name="Shape 3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30250" y="2439818"/>
            <a:ext cx="3868800" cy="156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輔大圖資系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政大圖檔所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政大圖檔所博士候選人</a:t>
            </a:r>
          </a:p>
        </p:txBody>
      </p:sp>
      <p:sp>
        <p:nvSpPr>
          <p:cNvPr id="303" name="Shape 303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國立空中大學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影像處理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文書處理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資料結構</a:t>
            </a:r>
          </a:p>
          <a:p>
            <a:pPr indent="-228600" lvl="1" marL="914400">
              <a:spcBef>
                <a:spcPts val="0"/>
              </a:spcBef>
            </a:pPr>
            <a:r>
              <a:rPr lang="zh-TW"/>
              <a:t>作業系統</a:t>
            </a:r>
          </a:p>
        </p:txBody>
      </p:sp>
      <p:sp>
        <p:nvSpPr>
          <p:cNvPr id="304" name="Shape 304"/>
          <p:cNvSpPr txBox="1"/>
          <p:nvPr>
            <p:ph idx="4" type="subTitle"/>
          </p:nvPr>
        </p:nvSpPr>
        <p:spPr>
          <a:xfrm>
            <a:off x="4115769" y="1871825"/>
            <a:ext cx="3379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授課經驗</a:t>
            </a:r>
          </a:p>
        </p:txBody>
      </p:sp>
      <p:pic>
        <p:nvPicPr>
          <p:cNvPr descr="slide"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6575" y="5024875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/>
          <p:nvPr/>
        </p:nvSpPr>
        <p:spPr>
          <a:xfrm>
            <a:off x="3986475" y="5024875"/>
            <a:ext cx="3134400" cy="952500"/>
          </a:xfrm>
          <a:prstGeom prst="wedgeRoundRectCallout">
            <a:avLst>
              <a:gd fmla="val 62419" name="adj1"/>
              <a:gd fmla="val -552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 sz="2400"/>
              <a:t>布丁布丁吃什麼？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TW" sz="1800" u="sng">
                <a:solidFill>
                  <a:schemeClr val="hlink"/>
                </a:solidFill>
                <a:hlinkClick r:id="rId4"/>
              </a:rPr>
              <a:t>http://blog.pulipuli.info/</a:t>
            </a:r>
            <a:r>
              <a:rPr lang="zh-TW" sz="1800"/>
              <a:t> </a:t>
            </a:r>
          </a:p>
        </p:txBody>
      </p:sp>
      <p:sp>
        <p:nvSpPr>
          <p:cNvPr id="307" name="Shape 307"/>
          <p:cNvSpPr txBox="1"/>
          <p:nvPr>
            <p:ph idx="3" type="subTitle"/>
          </p:nvPr>
        </p:nvSpPr>
        <p:spPr>
          <a:xfrm>
            <a:off x="629325" y="3779025"/>
            <a:ext cx="25326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專長</a:t>
            </a:r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30250" y="4347018"/>
            <a:ext cx="3868800" cy="156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程式開發</a:t>
            </a:r>
            <a:br>
              <a:rPr lang="zh-TW"/>
            </a:br>
            <a:r>
              <a:rPr lang="zh-TW"/>
              <a:t>(網頁網站應用)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伺服器管理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資料分析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>
            <a:off x="5116325" y="4243675"/>
            <a:ext cx="3660300" cy="138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515525" y="4243675"/>
            <a:ext cx="3660300" cy="138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2471750" y="2024225"/>
            <a:ext cx="4020600" cy="138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2831875" y="3350025"/>
            <a:ext cx="33003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zh-TW" sz="2800"/>
              <a:t>資料的儲存與檢索</a:t>
            </a:r>
          </a:p>
        </p:txBody>
      </p:sp>
      <p:sp>
        <p:nvSpPr>
          <p:cNvPr id="484" name="Shape 484"/>
          <p:cNvSpPr txBox="1"/>
          <p:nvPr>
            <p:ph idx="2" type="body"/>
          </p:nvPr>
        </p:nvSpPr>
        <p:spPr>
          <a:xfrm>
            <a:off x="746950" y="5574775"/>
            <a:ext cx="3197400" cy="67320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zh-TW" sz="2800"/>
              <a:t>新聞的發掘與傳播</a:t>
            </a:r>
          </a:p>
        </p:txBody>
      </p:sp>
      <p:sp>
        <p:nvSpPr>
          <p:cNvPr id="485" name="Shape 485"/>
          <p:cNvSpPr txBox="1"/>
          <p:nvPr>
            <p:ph idx="2" type="body"/>
          </p:nvPr>
        </p:nvSpPr>
        <p:spPr>
          <a:xfrm>
            <a:off x="5246825" y="5574775"/>
            <a:ext cx="3399300" cy="67320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2800"/>
              <a:t>知識的教導與學習</a:t>
            </a:r>
          </a:p>
        </p:txBody>
      </p:sp>
      <p:sp>
        <p:nvSpPr>
          <p:cNvPr id="486" name="Shape 486"/>
          <p:cNvSpPr txBox="1"/>
          <p:nvPr>
            <p:ph type="title"/>
          </p:nvPr>
        </p:nvSpPr>
        <p:spPr>
          <a:xfrm>
            <a:off x="630238" y="365125"/>
            <a:ext cx="7886700" cy="78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Meta Science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學科之神</a:t>
            </a:r>
          </a:p>
        </p:txBody>
      </p:sp>
      <p:sp>
        <p:nvSpPr>
          <p:cNvPr id="487" name="Shape 487"/>
          <p:cNvSpPr txBox="1"/>
          <p:nvPr>
            <p:ph idx="3" type="subTitle"/>
          </p:nvPr>
        </p:nvSpPr>
        <p:spPr>
          <a:xfrm>
            <a:off x="3748650" y="2024225"/>
            <a:ext cx="2743800" cy="13890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2000">
                <a:solidFill>
                  <a:srgbClr val="FFFFFF"/>
                </a:solidFill>
              </a:rPr>
              <a:t>Information Science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圖書資訊學</a:t>
            </a:r>
          </a:p>
        </p:txBody>
      </p:sp>
      <p:sp>
        <p:nvSpPr>
          <p:cNvPr id="488" name="Shape 4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89" name="Shape 489"/>
          <p:cNvSpPr txBox="1"/>
          <p:nvPr>
            <p:ph idx="4" type="subTitle"/>
          </p:nvPr>
        </p:nvSpPr>
        <p:spPr>
          <a:xfrm>
            <a:off x="515526" y="4301575"/>
            <a:ext cx="2408700" cy="12732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Journalism</a:t>
            </a:r>
          </a:p>
          <a:p>
            <a:pPr lvl="0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新聞學</a:t>
            </a:r>
          </a:p>
        </p:txBody>
      </p:sp>
      <p:sp>
        <p:nvSpPr>
          <p:cNvPr id="490" name="Shape 490"/>
          <p:cNvSpPr txBox="1"/>
          <p:nvPr>
            <p:ph idx="4" type="subTitle"/>
          </p:nvPr>
        </p:nvSpPr>
        <p:spPr>
          <a:xfrm>
            <a:off x="6030452" y="4301575"/>
            <a:ext cx="2743800" cy="12732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>
                <a:solidFill>
                  <a:srgbClr val="FFFFFF"/>
                </a:solidFill>
              </a:rPr>
              <a:t>Education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zh-TW" sz="3600">
                <a:solidFill>
                  <a:srgbClr val="FFFFFF"/>
                </a:solidFill>
              </a:rPr>
              <a:t>教育學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500" y="2078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Shape 4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250" y="43285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Shape 4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1375" y="432857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type="title"/>
          </p:nvPr>
        </p:nvSpPr>
        <p:spPr>
          <a:xfrm>
            <a:off x="630238" y="365125"/>
            <a:ext cx="7886700" cy="78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4800">
                <a:solidFill>
                  <a:srgbClr val="FF0000"/>
                </a:solidFill>
              </a:rPr>
              <a:t>為什麼</a:t>
            </a:r>
            <a:r>
              <a:rPr lang="zh-TW"/>
              <a:t>圖書資訊學是學科之神？</a:t>
            </a:r>
          </a:p>
        </p:txBody>
      </p:sp>
      <p:sp>
        <p:nvSpPr>
          <p:cNvPr id="500" name="Shape 5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01" name="Shape 501"/>
          <p:cNvSpPr txBox="1"/>
          <p:nvPr>
            <p:ph idx="3" type="subTitle"/>
          </p:nvPr>
        </p:nvSpPr>
        <p:spPr>
          <a:xfrm>
            <a:off x="629325" y="1871825"/>
            <a:ext cx="25980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醫學</a:t>
            </a:r>
          </a:p>
        </p:txBody>
      </p:sp>
      <p:sp>
        <p:nvSpPr>
          <p:cNvPr id="502" name="Shape 502"/>
          <p:cNvSpPr txBox="1"/>
          <p:nvPr>
            <p:ph idx="4" type="subTitle"/>
          </p:nvPr>
        </p:nvSpPr>
        <p:spPr>
          <a:xfrm>
            <a:off x="6332075" y="1871825"/>
            <a:ext cx="21813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圖書資訊學</a:t>
            </a:r>
          </a:p>
        </p:txBody>
      </p:sp>
      <p:pic>
        <p:nvPicPr>
          <p:cNvPr id="503" name="Shape 503"/>
          <p:cNvPicPr preferRelativeResize="0"/>
          <p:nvPr/>
        </p:nvPicPr>
        <p:blipFill rotWithShape="1">
          <a:blip r:embed="rId3">
            <a:alphaModFix/>
          </a:blip>
          <a:srcRect b="10305" l="59594" r="6310" t="0"/>
          <a:stretch/>
        </p:blipFill>
        <p:spPr>
          <a:xfrm>
            <a:off x="629325" y="2439825"/>
            <a:ext cx="2598050" cy="40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Shape 504"/>
          <p:cNvSpPr/>
          <p:nvPr/>
        </p:nvSpPr>
        <p:spPr>
          <a:xfrm>
            <a:off x="3354325" y="2772225"/>
            <a:ext cx="2524500" cy="736200"/>
          </a:xfrm>
          <a:prstGeom prst="wedgeRoundRectCallout">
            <a:avLst>
              <a:gd fmla="val -76208" name="adj1"/>
              <a:gd fmla="val 5492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800"/>
              <a:t>  病歷資料</a:t>
            </a:r>
          </a:p>
        </p:txBody>
      </p:sp>
      <p:sp>
        <p:nvSpPr>
          <p:cNvPr id="505" name="Shape 505"/>
          <p:cNvSpPr/>
          <p:nvPr/>
        </p:nvSpPr>
        <p:spPr>
          <a:xfrm>
            <a:off x="3354325" y="3628400"/>
            <a:ext cx="2524500" cy="736200"/>
          </a:xfrm>
          <a:prstGeom prst="wedgeRoundRectCallout">
            <a:avLst>
              <a:gd fmla="val -69582" name="adj1"/>
              <a:gd fmla="val -1713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/>
              <a:t>  最新手術 </a:t>
            </a:r>
          </a:p>
        </p:txBody>
      </p:sp>
      <p:sp>
        <p:nvSpPr>
          <p:cNvPr id="506" name="Shape 506"/>
          <p:cNvSpPr/>
          <p:nvPr/>
        </p:nvSpPr>
        <p:spPr>
          <a:xfrm>
            <a:off x="3354325" y="4484575"/>
            <a:ext cx="2524500" cy="736200"/>
          </a:xfrm>
          <a:prstGeom prst="wedgeRoundRectCallout">
            <a:avLst>
              <a:gd fmla="val -71208" name="adj1"/>
              <a:gd fmla="val -4193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/>
              <a:t>  醫學知識   </a:t>
            </a:r>
          </a:p>
        </p:txBody>
      </p:sp>
      <p:pic>
        <p:nvPicPr>
          <p:cNvPr id="507" name="Shape 5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525" y="3794400"/>
            <a:ext cx="404200" cy="4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Shape 5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224" y="2849925"/>
            <a:ext cx="580800" cy="5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Shape 5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5220" y="4562275"/>
            <a:ext cx="580800" cy="5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Shape 5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902175" y="2439825"/>
            <a:ext cx="1614787" cy="403230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/>
          <p:nvPr/>
        </p:nvSpPr>
        <p:spPr>
          <a:xfrm>
            <a:off x="3462425" y="5567975"/>
            <a:ext cx="3868800" cy="736200"/>
          </a:xfrm>
          <a:prstGeom prst="wedgeRoundRectCallout">
            <a:avLst>
              <a:gd fmla="val 44021" name="adj1"/>
              <a:gd fmla="val -12623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全部交給我管理吧</a:t>
            </a:r>
          </a:p>
        </p:txBody>
      </p:sp>
      <p:sp>
        <p:nvSpPr>
          <p:cNvPr id="512" name="Shape 512"/>
          <p:cNvSpPr/>
          <p:nvPr/>
        </p:nvSpPr>
        <p:spPr>
          <a:xfrm>
            <a:off x="6027050" y="3618325"/>
            <a:ext cx="557400" cy="71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3810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97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圖書資訊學的定位大概等於...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557475" y="5511650"/>
            <a:ext cx="38814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 sz="3600">
                <a:solidFill>
                  <a:srgbClr val="FFFFFF"/>
                </a:solidFill>
              </a:rPr>
              <a:t>學科王4ni？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新時代的圖書資訊學</a:t>
            </a:r>
          </a:p>
        </p:txBody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30" name="Shape 53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31" name="Shape 531"/>
          <p:cNvPicPr preferRelativeResize="0"/>
          <p:nvPr/>
        </p:nvPicPr>
        <p:blipFill rotWithShape="1">
          <a:blip r:embed="rId3">
            <a:alphaModFix/>
          </a:blip>
          <a:srcRect b="0" l="21565" r="21565" t="0"/>
          <a:stretch/>
        </p:blipFill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/>
          <p:nvPr/>
        </p:nvSpPr>
        <p:spPr>
          <a:xfrm>
            <a:off x="557475" y="1791150"/>
            <a:ext cx="38814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3600">
                <a:solidFill>
                  <a:srgbClr val="FFFFFF"/>
                </a:solidFill>
              </a:rPr>
              <a:t>資料儲存與檢索</a:t>
            </a:r>
          </a:p>
        </p:txBody>
      </p:sp>
      <p:pic>
        <p:nvPicPr>
          <p:cNvPr id="533" name="Shape 533"/>
          <p:cNvPicPr preferRelativeResize="0"/>
          <p:nvPr/>
        </p:nvPicPr>
        <p:blipFill rotWithShape="1">
          <a:blip r:embed="rId4">
            <a:alphaModFix/>
          </a:blip>
          <a:srcRect b="0" l="52990" r="9794" t="0"/>
          <a:stretch/>
        </p:blipFill>
        <p:spPr>
          <a:xfrm>
            <a:off x="4705350" y="1791150"/>
            <a:ext cx="4019398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/>
        </p:nvSpPr>
        <p:spPr>
          <a:xfrm>
            <a:off x="5706750" y="1791150"/>
            <a:ext cx="30180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zh-TW" sz="3600">
                <a:solidFill>
                  <a:srgbClr val="FF0000"/>
                </a:solidFill>
              </a:rPr>
              <a:t>資料分析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Shape 540"/>
          <p:cNvPicPr preferRelativeResize="0"/>
          <p:nvPr/>
        </p:nvPicPr>
        <p:blipFill rotWithShape="1">
          <a:blip r:embed="rId3">
            <a:alphaModFix/>
          </a:blip>
          <a:srcRect b="0" l="0" r="3006" t="0"/>
          <a:stretch/>
        </p:blipFill>
        <p:spPr>
          <a:xfrm>
            <a:off x="3385225" y="2268200"/>
            <a:ext cx="5758775" cy="39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Shape 54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/>
              <a:t>21</a:t>
            </a:r>
            <a:r>
              <a:rPr lang="zh-TW" sz="3200"/>
              <a:t>世紀最性感的工作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資料科學家</a:t>
            </a:r>
          </a:p>
        </p:txBody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522650" y="1791150"/>
            <a:ext cx="40194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</a:pPr>
            <a:r>
              <a:rPr lang="zh-TW">
                <a:solidFill>
                  <a:srgbClr val="FF0000"/>
                </a:solidFill>
              </a:rPr>
              <a:t>統計學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</a:pPr>
            <a:r>
              <a:rPr lang="zh-TW">
                <a:solidFill>
                  <a:srgbClr val="FF0000"/>
                </a:solidFill>
              </a:rPr>
              <a:t>資料探勘 (機器學習)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多變量微積分、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線性代數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資料處理 (清理數據)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>
                <a:solidFill>
                  <a:srgbClr val="FF0000"/>
                </a:solidFill>
              </a:rPr>
              <a:t>資料視覺化</a:t>
            </a:r>
            <a:r>
              <a:rPr lang="zh-TW">
                <a:solidFill>
                  <a:schemeClr val="dk1"/>
                </a:solidFill>
              </a:rPr>
              <a:t>與溝通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軟體工程</a:t>
            </a:r>
          </a:p>
        </p:txBody>
      </p:sp>
      <p:sp>
        <p:nvSpPr>
          <p:cNvPr id="543" name="Shape 5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44" name="Shape 544"/>
          <p:cNvSpPr txBox="1"/>
          <p:nvPr/>
        </p:nvSpPr>
        <p:spPr>
          <a:xfrm>
            <a:off x="0" y="6645600"/>
            <a:ext cx="71421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https://www.inside.com.tw/2015/03/27/8-skills-you-need-to-be-a-data-scientist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2015年</a:t>
            </a:r>
            <a:r>
              <a:rPr lang="zh-TW"/>
              <a:t>美國最佳職業排行榜</a:t>
            </a:r>
          </a:p>
        </p:txBody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graphicFrame>
        <p:nvGraphicFramePr>
          <p:cNvPr id="553" name="Shape 553"/>
          <p:cNvGraphicFramePr/>
          <p:nvPr/>
        </p:nvGraphicFramePr>
        <p:xfrm>
          <a:off x="476250" y="141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{1D5AA326-A4D6-4B53-B1D9-21E7193A8547}</a:tableStyleId>
              </a:tblPr>
              <a:tblGrid>
                <a:gridCol w="708625"/>
                <a:gridCol w="2696600"/>
                <a:gridCol w="2144775"/>
                <a:gridCol w="2640800"/>
              </a:tblGrid>
              <a:tr h="1540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排名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職業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年薪（美元）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就業增長率</a:t>
                      </a:r>
                      <a:r>
                        <a:rPr lang="zh-TW" sz="1800"/>
                        <a:t>(2012~2022)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412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精算師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$94,209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25.09%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412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聽覺矯正師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$71,133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33.33%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412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數學家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$102,182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25.91%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412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統計學家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$79,191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25.91%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412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5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生物醫學工程師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$89,165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26.65%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412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資料科學家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0000"/>
                          </a:solidFill>
                        </a:rPr>
                        <a:t>$124,149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0000"/>
                          </a:solidFill>
                        </a:rPr>
                        <a:t>14.97%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412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7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齒科醫師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$71,102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31.02%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412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8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軟體工程師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$93,113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21.13%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412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9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物理治療師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$77,114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29.14%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412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10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電腦系統分析師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$81,150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23.50%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54" name="Shape 554"/>
          <p:cNvSpPr txBox="1"/>
          <p:nvPr/>
        </p:nvSpPr>
        <p:spPr>
          <a:xfrm>
            <a:off x="0" y="6645600"/>
            <a:ext cx="71421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http://www.epochtimes.com/b5/15/4/15/n4412000.htm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2016年美國最佳職業排行榜</a:t>
            </a:r>
          </a:p>
        </p:txBody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graphicFrame>
        <p:nvGraphicFramePr>
          <p:cNvPr id="563" name="Shape 563"/>
          <p:cNvGraphicFramePr/>
          <p:nvPr/>
        </p:nvGraphicFramePr>
        <p:xfrm>
          <a:off x="473100" y="141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{1D5AA326-A4D6-4B53-B1D9-21E7193A8547}</a:tableStyleId>
              </a:tblPr>
              <a:tblGrid>
                <a:gridCol w="802775"/>
                <a:gridCol w="2486750"/>
                <a:gridCol w="1698100"/>
                <a:gridCol w="3211725"/>
              </a:tblGrid>
              <a:tr h="3905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排名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職業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年薪（美元）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就業增長率</a:t>
                      </a:r>
                      <a:r>
                        <a:rPr lang="zh-TW" sz="1800"/>
                        <a:t>(2012~2022)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資料科學家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0000"/>
                          </a:solidFill>
                        </a:rPr>
                        <a:t>$128,240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0000"/>
                          </a:solidFill>
                        </a:rPr>
                        <a:t>16.02%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統計學家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$80,295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36.53%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371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資安系統分析師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$89,280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17.83%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聽覺矯正師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$73,231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29.11%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371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5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超音波醫療診斷師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$68,200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27.75%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數學家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$104,285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23.20%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7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軟體工程師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$93,233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17.78%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371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8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電腦系統分析師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$83,255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20.57%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9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語言治療師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$72,247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22.19%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10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精算師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$97,362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21.60%</a:t>
                      </a: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64" name="Shape 564"/>
          <p:cNvSpPr txBox="1"/>
          <p:nvPr/>
        </p:nvSpPr>
        <p:spPr>
          <a:xfrm>
            <a:off x="0" y="6645600"/>
            <a:ext cx="71421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http://www.careercast.com/jobs-rated/jobs-rated-report-2016-ranking-200-jobs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idx="3" type="subTitle"/>
          </p:nvPr>
        </p:nvSpPr>
        <p:spPr>
          <a:xfrm>
            <a:off x="4361500" y="5395950"/>
            <a:ext cx="4782600" cy="1461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000000"/>
                </a:solidFill>
              </a:rPr>
              <a:t>新</a:t>
            </a:r>
            <a:r>
              <a:rPr lang="zh-TW">
                <a:solidFill>
                  <a:srgbClr val="000000"/>
                </a:solidFill>
              </a:rPr>
              <a:t>時代的神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3600"/>
              <a:t>資料科學家</a:t>
            </a:r>
          </a:p>
        </p:txBody>
      </p:sp>
      <p:pic>
        <p:nvPicPr>
          <p:cNvPr id="571" name="Shape 571"/>
          <p:cNvPicPr preferRelativeResize="0"/>
          <p:nvPr/>
        </p:nvPicPr>
        <p:blipFill rotWithShape="1">
          <a:blip r:embed="rId3">
            <a:alphaModFix/>
          </a:blip>
          <a:srcRect b="0" l="0" r="15590" t="0"/>
          <a:stretch/>
        </p:blipFill>
        <p:spPr>
          <a:xfrm>
            <a:off x="0" y="0"/>
            <a:ext cx="4554601" cy="5395949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Shape 572"/>
          <p:cNvSpPr txBox="1"/>
          <p:nvPr>
            <p:ph idx="3" type="subTitle"/>
          </p:nvPr>
        </p:nvSpPr>
        <p:spPr>
          <a:xfrm>
            <a:off x="0" y="5395947"/>
            <a:ext cx="4554600" cy="1461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000000"/>
                </a:solidFill>
              </a:rPr>
              <a:t>舊時代的神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3600"/>
              <a:t>圖書館員</a:t>
            </a:r>
          </a:p>
        </p:txBody>
      </p:sp>
      <p:sp>
        <p:nvSpPr>
          <p:cNvPr id="573" name="Shape 5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pic>
        <p:nvPicPr>
          <p:cNvPr id="574" name="Shape 574"/>
          <p:cNvPicPr preferRelativeResize="0"/>
          <p:nvPr/>
        </p:nvPicPr>
        <p:blipFill rotWithShape="1">
          <a:blip r:embed="rId4">
            <a:alphaModFix/>
          </a:blip>
          <a:srcRect b="0" l="21969" r="21969" t="0"/>
          <a:stretch/>
        </p:blipFill>
        <p:spPr>
          <a:xfrm>
            <a:off x="4304007" y="0"/>
            <a:ext cx="4839994" cy="53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本課程與其他課程的關係</a:t>
            </a:r>
          </a:p>
        </p:txBody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476250" y="4071025"/>
            <a:ext cx="2423700" cy="2016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計算機概論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資料庫系統概論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研究方法*</a:t>
            </a:r>
          </a:p>
        </p:txBody>
      </p:sp>
      <p:sp>
        <p:nvSpPr>
          <p:cNvPr id="582" name="Shape 5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83" name="Shape 583"/>
          <p:cNvSpPr/>
          <p:nvPr/>
        </p:nvSpPr>
        <p:spPr>
          <a:xfrm>
            <a:off x="2009025" y="1877350"/>
            <a:ext cx="4993200" cy="93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巨量資料探勘與統計應用</a:t>
            </a:r>
          </a:p>
        </p:txBody>
      </p:sp>
      <p:sp>
        <p:nvSpPr>
          <p:cNvPr id="584" name="Shape 584"/>
          <p:cNvSpPr/>
          <p:nvPr/>
        </p:nvSpPr>
        <p:spPr>
          <a:xfrm>
            <a:off x="476250" y="3410675"/>
            <a:ext cx="2423700" cy="787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資料處理</a:t>
            </a:r>
          </a:p>
        </p:txBody>
      </p:sp>
      <p:sp>
        <p:nvSpPr>
          <p:cNvPr id="585" name="Shape 585"/>
          <p:cNvSpPr/>
          <p:nvPr/>
        </p:nvSpPr>
        <p:spPr>
          <a:xfrm>
            <a:off x="3293775" y="3410675"/>
            <a:ext cx="2423700" cy="787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原理細節</a:t>
            </a:r>
          </a:p>
        </p:txBody>
      </p:sp>
      <p:sp>
        <p:nvSpPr>
          <p:cNvPr id="586" name="Shape 586"/>
          <p:cNvSpPr/>
          <p:nvPr/>
        </p:nvSpPr>
        <p:spPr>
          <a:xfrm>
            <a:off x="6244050" y="3410675"/>
            <a:ext cx="2423700" cy="787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整合應用</a:t>
            </a:r>
          </a:p>
        </p:txBody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3293775" y="4071025"/>
            <a:ext cx="2423700" cy="2016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統計學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資料探勘*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zh-TW">
                <a:solidFill>
                  <a:schemeClr val="dk1"/>
                </a:solidFill>
              </a:rPr>
              <a:t>資料檢索*</a:t>
            </a:r>
          </a:p>
        </p:txBody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111300" y="4071025"/>
            <a:ext cx="2689200" cy="2016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系統分析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資訊系統概論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zh-TW">
                <a:solidFill>
                  <a:schemeClr val="dk1"/>
                </a:solidFill>
              </a:rPr>
              <a:t>系統分析</a:t>
            </a:r>
          </a:p>
        </p:txBody>
      </p:sp>
      <p:sp>
        <p:nvSpPr>
          <p:cNvPr id="589" name="Shape 589"/>
          <p:cNvSpPr txBox="1"/>
          <p:nvPr/>
        </p:nvSpPr>
        <p:spPr>
          <a:xfrm>
            <a:off x="3443250" y="5968600"/>
            <a:ext cx="2257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000"/>
              <a:t>* 研究所課程</a:t>
            </a:r>
          </a:p>
        </p:txBody>
      </p:sp>
      <p:cxnSp>
        <p:nvCxnSpPr>
          <p:cNvPr id="590" name="Shape 590"/>
          <p:cNvCxnSpPr>
            <a:stCxn id="583" idx="2"/>
            <a:endCxn id="584" idx="0"/>
          </p:cNvCxnSpPr>
          <p:nvPr/>
        </p:nvCxnSpPr>
        <p:spPr>
          <a:xfrm rot="5400000">
            <a:off x="2796225" y="1701250"/>
            <a:ext cx="601200" cy="28176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91" name="Shape 591"/>
          <p:cNvCxnSpPr>
            <a:stCxn id="583" idx="2"/>
            <a:endCxn id="585" idx="0"/>
          </p:cNvCxnSpPr>
          <p:nvPr/>
        </p:nvCxnSpPr>
        <p:spPr>
          <a:xfrm flipH="1" rot="-5400000">
            <a:off x="4205325" y="3109750"/>
            <a:ext cx="601200" cy="6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92" name="Shape 592"/>
          <p:cNvCxnSpPr>
            <a:stCxn id="583" idx="2"/>
            <a:endCxn id="586" idx="0"/>
          </p:cNvCxnSpPr>
          <p:nvPr/>
        </p:nvCxnSpPr>
        <p:spPr>
          <a:xfrm flipH="1" rot="-5400000">
            <a:off x="5680125" y="1634950"/>
            <a:ext cx="601200" cy="29502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本課程適合的對象</a:t>
            </a:r>
          </a:p>
        </p:txBody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3544900" y="1783075"/>
            <a:ext cx="51228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比起被動聽枯燥乏味的理論，更喜歡</a:t>
            </a:r>
            <a:r>
              <a:rPr lang="zh-TW">
                <a:solidFill>
                  <a:srgbClr val="FF0000"/>
                </a:solidFill>
              </a:rPr>
              <a:t>動手實作</a:t>
            </a:r>
            <a:r>
              <a:rPr lang="zh-TW"/>
              <a:t>的您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想成為</a:t>
            </a:r>
            <a:r>
              <a:rPr lang="zh-TW">
                <a:solidFill>
                  <a:srgbClr val="FF0000"/>
                </a:solidFill>
              </a:rPr>
              <a:t>主管</a:t>
            </a:r>
            <a:r>
              <a:rPr lang="zh-TW"/>
              <a:t>層級的您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想成為資料科學家的您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想成為新世界圖書館員的您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想進修</a:t>
            </a:r>
            <a:r>
              <a:rPr lang="zh-TW">
                <a:solidFill>
                  <a:srgbClr val="FF0000"/>
                </a:solidFill>
              </a:rPr>
              <a:t>研究所</a:t>
            </a:r>
            <a:r>
              <a:rPr lang="zh-TW">
                <a:solidFill>
                  <a:schemeClr val="dk1"/>
                </a:solidFill>
              </a:rPr>
              <a:t>的您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zh-TW" strike="sngStrike">
                <a:solidFill>
                  <a:schemeClr val="dk1"/>
                </a:solidFill>
              </a:rPr>
              <a:t>想用神奇的分析技術揭露事實真相，表現出高格調的您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zh-TW" strike="sngStrike">
                <a:solidFill>
                  <a:schemeClr val="dk1"/>
                </a:solidFill>
              </a:rPr>
              <a:t>玩遊戲想要有效率提升勝率的您</a:t>
            </a:r>
          </a:p>
          <a:p>
            <a:pPr indent="0" lvl="0" mar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000">
                <a:solidFill>
                  <a:schemeClr val="dk1"/>
                </a:solidFill>
              </a:rPr>
              <a:t>(系主任表示: 不可在課堂教學生裝B玩遊戲)</a:t>
            </a:r>
          </a:p>
        </p:txBody>
      </p:sp>
      <p:sp>
        <p:nvSpPr>
          <p:cNvPr id="600" name="Shape 6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601" name="Shape 6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04525" y="2892193"/>
            <a:ext cx="2917725" cy="36026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602" name="Shape 6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8050" y="1878500"/>
            <a:ext cx="1144200" cy="11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本週課程大綱</a:t>
            </a:r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b="1" lang="zh-TW" sz="3000">
                <a:solidFill>
                  <a:srgbClr val="FF0000"/>
                </a:solidFill>
              </a:rPr>
              <a:t>為什麼要修這門課？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zh-TW" sz="3000"/>
              <a:t>本學期課程概論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zh-TW" sz="3000"/>
              <a:t>課程部分單元簡介</a:t>
            </a:r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zh-TW" sz="3000"/>
              <a:t>修課規定：作業與考試</a:t>
            </a:r>
          </a:p>
        </p:txBody>
      </p:sp>
      <p:sp>
        <p:nvSpPr>
          <p:cNvPr id="316" name="Shape 3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本課程不適合的對象</a:t>
            </a:r>
          </a:p>
        </p:txBody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476250" y="1935475"/>
            <a:ext cx="8191500" cy="282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喜歡傳統被動聽課，不喜歡動手操作，更討厭老師胡言亂語的人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一定要用手算分析，排斥用電腦計算的人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比起分析得到的結果，更在意分析技術細節(演算法)的人</a:t>
            </a:r>
          </a:p>
        </p:txBody>
      </p:sp>
      <p:sp>
        <p:nvSpPr>
          <p:cNvPr id="610" name="Shape 6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050" y="4210125"/>
            <a:ext cx="3929948" cy="2343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error bad" id="612" name="Shape 6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7525" y="4422450"/>
            <a:ext cx="1792325" cy="17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Shape 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2923"/>
            <a:ext cx="9144000" cy="6315078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Shape 6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20" name="Shape 620"/>
          <p:cNvSpPr txBox="1"/>
          <p:nvPr/>
        </p:nvSpPr>
        <p:spPr>
          <a:xfrm>
            <a:off x="4746325" y="2461300"/>
            <a:ext cx="41271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/>
              <a:t>什麼時候才要講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這門課要教什麼...？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3200"/>
          </a:p>
          <a:p>
            <a:pPr lvl="0" rtl="0" algn="r">
              <a:spcBef>
                <a:spcPts val="0"/>
              </a:spcBef>
              <a:buNone/>
            </a:pPr>
            <a:r>
              <a:rPr lang="zh-TW" sz="2400"/>
              <a:t>我在考慮是否要退選呢...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27" name="Shape 627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本學期課程介紹</a:t>
            </a:r>
          </a:p>
        </p:txBody>
      </p:sp>
      <p:sp>
        <p:nvSpPr>
          <p:cNvPr id="628" name="Shape 628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2.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>
            <p:ph type="title"/>
          </p:nvPr>
        </p:nvSpPr>
        <p:spPr>
          <a:xfrm>
            <a:off x="476250" y="169425"/>
            <a:ext cx="8191500" cy="1458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>
                <a:solidFill>
                  <a:schemeClr val="dk1"/>
                </a:solidFill>
              </a:rPr>
              <a:t>巨量資料=大數據=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4800">
                <a:solidFill>
                  <a:schemeClr val="dk1"/>
                </a:solidFill>
              </a:rPr>
              <a:t>BIG DATA：大,快,雜,疑</a:t>
            </a:r>
          </a:p>
        </p:txBody>
      </p:sp>
      <p:sp>
        <p:nvSpPr>
          <p:cNvPr id="635" name="Shape 6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636" name="Shape 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2641"/>
            <a:ext cx="9144001" cy="3087883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Shape 637"/>
          <p:cNvSpPr txBox="1"/>
          <p:nvPr/>
        </p:nvSpPr>
        <p:spPr>
          <a:xfrm>
            <a:off x="128275" y="5390525"/>
            <a:ext cx="9375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000"/>
              <a:t>客戶</a:t>
            </a:r>
            <a:br>
              <a:rPr lang="zh-TW" sz="2000"/>
            </a:br>
            <a:r>
              <a:rPr lang="zh-TW" sz="2000"/>
              <a:t>資料</a:t>
            </a:r>
          </a:p>
        </p:txBody>
      </p:sp>
      <p:sp>
        <p:nvSpPr>
          <p:cNvPr id="638" name="Shape 638"/>
          <p:cNvSpPr txBox="1"/>
          <p:nvPr/>
        </p:nvSpPr>
        <p:spPr>
          <a:xfrm>
            <a:off x="858475" y="5390525"/>
            <a:ext cx="9375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000"/>
              <a:t>影片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1598550" y="5390525"/>
            <a:ext cx="9375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000"/>
              <a:t>機器</a:t>
            </a:r>
            <a:br>
              <a:rPr lang="zh-TW" sz="2000"/>
            </a:br>
            <a:r>
              <a:rPr lang="zh-TW" sz="2000"/>
              <a:t>運作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2427425" y="5390525"/>
            <a:ext cx="9375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000"/>
              <a:t>電子</a:t>
            </a:r>
            <a:br>
              <a:rPr lang="zh-TW" sz="2000"/>
            </a:br>
            <a:r>
              <a:rPr lang="zh-TW" sz="2000"/>
              <a:t>郵件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3364925" y="5390525"/>
            <a:ext cx="9375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000"/>
              <a:t>交易</a:t>
            </a:r>
            <a:br>
              <a:rPr lang="zh-TW" sz="2000"/>
            </a:br>
            <a:r>
              <a:rPr lang="zh-TW" sz="2000"/>
              <a:t>記錄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4302425" y="5390525"/>
            <a:ext cx="9375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000"/>
              <a:t>行動</a:t>
            </a:r>
            <a:br>
              <a:rPr lang="zh-TW" sz="2000"/>
            </a:br>
            <a:r>
              <a:rPr lang="zh-TW" sz="2000"/>
              <a:t>載具</a:t>
            </a:r>
          </a:p>
        </p:txBody>
      </p:sp>
      <p:sp>
        <p:nvSpPr>
          <p:cNvPr id="643" name="Shape 643"/>
          <p:cNvSpPr txBox="1"/>
          <p:nvPr/>
        </p:nvSpPr>
        <p:spPr>
          <a:xfrm>
            <a:off x="5072100" y="5390525"/>
            <a:ext cx="9375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000"/>
              <a:t>聲音</a:t>
            </a:r>
          </a:p>
        </p:txBody>
      </p:sp>
      <p:sp>
        <p:nvSpPr>
          <p:cNvPr id="644" name="Shape 644"/>
          <p:cNvSpPr txBox="1"/>
          <p:nvPr/>
        </p:nvSpPr>
        <p:spPr>
          <a:xfrm>
            <a:off x="5871375" y="5390525"/>
            <a:ext cx="9375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000"/>
              <a:t>傳送</a:t>
            </a:r>
            <a:br>
              <a:rPr lang="zh-TW" sz="2000"/>
            </a:br>
            <a:r>
              <a:rPr lang="zh-TW" sz="2000"/>
              <a:t>訊息</a:t>
            </a:r>
          </a:p>
        </p:txBody>
      </p:sp>
      <p:sp>
        <p:nvSpPr>
          <p:cNvPr id="645" name="Shape 645"/>
          <p:cNvSpPr txBox="1"/>
          <p:nvPr/>
        </p:nvSpPr>
        <p:spPr>
          <a:xfrm>
            <a:off x="6729850" y="5390525"/>
            <a:ext cx="9375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000"/>
              <a:t>社群</a:t>
            </a:r>
            <a:br>
              <a:rPr lang="zh-TW" sz="2000"/>
            </a:br>
            <a:r>
              <a:rPr lang="zh-TW" sz="2000"/>
              <a:t>媒體</a:t>
            </a:r>
          </a:p>
        </p:txBody>
      </p:sp>
      <p:sp>
        <p:nvSpPr>
          <p:cNvPr id="646" name="Shape 646"/>
          <p:cNvSpPr txBox="1"/>
          <p:nvPr/>
        </p:nvSpPr>
        <p:spPr>
          <a:xfrm>
            <a:off x="7568600" y="5390525"/>
            <a:ext cx="9375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000"/>
              <a:t>檢索</a:t>
            </a:r>
            <a:br>
              <a:rPr lang="zh-TW" sz="2000"/>
            </a:br>
            <a:r>
              <a:rPr lang="zh-TW" sz="2000"/>
              <a:t>瀏覽</a:t>
            </a:r>
            <a:br>
              <a:rPr lang="zh-TW" sz="2000"/>
            </a:br>
            <a:r>
              <a:rPr lang="zh-TW" sz="2000"/>
              <a:t>行為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8231975" y="5390525"/>
            <a:ext cx="9375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000"/>
              <a:t>圖片</a:t>
            </a:r>
            <a:br>
              <a:rPr lang="zh-TW" sz="2000"/>
            </a:br>
            <a:r>
              <a:rPr lang="zh-TW" sz="2000"/>
              <a:t>照片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937425" y="2226450"/>
            <a:ext cx="16578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800"/>
              <a:t>快速</a:t>
            </a:r>
          </a:p>
        </p:txBody>
      </p:sp>
      <p:sp>
        <p:nvSpPr>
          <p:cNvPr id="649" name="Shape 649"/>
          <p:cNvSpPr txBox="1"/>
          <p:nvPr/>
        </p:nvSpPr>
        <p:spPr>
          <a:xfrm>
            <a:off x="374975" y="3371075"/>
            <a:ext cx="22203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800"/>
              <a:t>資料變化大</a:t>
            </a:r>
          </a:p>
        </p:txBody>
      </p:sp>
      <p:sp>
        <p:nvSpPr>
          <p:cNvPr id="650" name="Shape 650"/>
          <p:cNvSpPr txBox="1"/>
          <p:nvPr/>
        </p:nvSpPr>
        <p:spPr>
          <a:xfrm>
            <a:off x="6447450" y="3371075"/>
            <a:ext cx="22203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/>
              <a:t>真偽性</a:t>
            </a:r>
          </a:p>
        </p:txBody>
      </p:sp>
      <p:sp>
        <p:nvSpPr>
          <p:cNvPr id="651" name="Shape 651"/>
          <p:cNvSpPr txBox="1"/>
          <p:nvPr/>
        </p:nvSpPr>
        <p:spPr>
          <a:xfrm>
            <a:off x="6447450" y="2268625"/>
            <a:ext cx="22203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/>
              <a:t>大量</a:t>
            </a:r>
          </a:p>
        </p:txBody>
      </p:sp>
      <p:sp>
        <p:nvSpPr>
          <p:cNvPr id="652" name="Shape 652"/>
          <p:cNvSpPr txBox="1"/>
          <p:nvPr/>
        </p:nvSpPr>
        <p:spPr>
          <a:xfrm>
            <a:off x="5603125" y="3447275"/>
            <a:ext cx="937500" cy="26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>
                <a:solidFill>
                  <a:schemeClr val="accent5"/>
                </a:solidFill>
              </a:rPr>
              <a:t>Veracity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5603125" y="2330500"/>
            <a:ext cx="937500" cy="49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>
                <a:solidFill>
                  <a:schemeClr val="accent5"/>
                </a:solidFill>
              </a:rPr>
              <a:t>Volume</a:t>
            </a:r>
          </a:p>
        </p:txBody>
      </p:sp>
      <p:sp>
        <p:nvSpPr>
          <p:cNvPr id="654" name="Shape 654"/>
          <p:cNvSpPr txBox="1"/>
          <p:nvPr/>
        </p:nvSpPr>
        <p:spPr>
          <a:xfrm>
            <a:off x="2536050" y="3447275"/>
            <a:ext cx="937500" cy="33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zh-TW">
                <a:solidFill>
                  <a:schemeClr val="accent5"/>
                </a:solidFill>
              </a:rPr>
              <a:t>Variety</a:t>
            </a:r>
          </a:p>
        </p:txBody>
      </p:sp>
      <p:sp>
        <p:nvSpPr>
          <p:cNvPr id="655" name="Shape 655"/>
          <p:cNvSpPr txBox="1"/>
          <p:nvPr/>
        </p:nvSpPr>
        <p:spPr>
          <a:xfrm>
            <a:off x="2536050" y="2330500"/>
            <a:ext cx="937500" cy="49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zh-TW">
                <a:solidFill>
                  <a:schemeClr val="accent5"/>
                </a:solidFill>
              </a:rPr>
              <a:t>Velocity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>
            <p:ph type="title"/>
          </p:nvPr>
        </p:nvSpPr>
        <p:spPr>
          <a:xfrm>
            <a:off x="476250" y="169425"/>
            <a:ext cx="56967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資料的層級</a:t>
            </a:r>
          </a:p>
        </p:txBody>
      </p:sp>
      <p:sp>
        <p:nvSpPr>
          <p:cNvPr id="662" name="Shape 6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663" name="Shape 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783075"/>
            <a:ext cx="5696643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Shape 664"/>
          <p:cNvSpPr/>
          <p:nvPr/>
        </p:nvSpPr>
        <p:spPr>
          <a:xfrm>
            <a:off x="6340650" y="5658794"/>
            <a:ext cx="2494800" cy="78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800"/>
              <a:t>KB</a:t>
            </a:r>
            <a:r>
              <a:rPr lang="zh-TW" sz="2800"/>
              <a:t>層級</a:t>
            </a:r>
          </a:p>
        </p:txBody>
      </p:sp>
      <p:sp>
        <p:nvSpPr>
          <p:cNvPr id="665" name="Shape 665"/>
          <p:cNvSpPr txBox="1"/>
          <p:nvPr/>
        </p:nvSpPr>
        <p:spPr>
          <a:xfrm>
            <a:off x="36725" y="6629400"/>
            <a:ext cx="73218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http://www.nojitter.com/post/240170228/the-network-impact-of-big-data</a:t>
            </a:r>
          </a:p>
        </p:txBody>
      </p:sp>
      <p:pic>
        <p:nvPicPr>
          <p:cNvPr id="666" name="Shape 6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4029" y="5825416"/>
            <a:ext cx="451587" cy="451587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Shape 667"/>
          <p:cNvSpPr/>
          <p:nvPr/>
        </p:nvSpPr>
        <p:spPr>
          <a:xfrm>
            <a:off x="6340650" y="4743899"/>
            <a:ext cx="2494800" cy="78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/>
              <a:t>M</a:t>
            </a:r>
            <a:r>
              <a:rPr lang="zh-TW" sz="2800"/>
              <a:t>B層級</a:t>
            </a:r>
          </a:p>
        </p:txBody>
      </p:sp>
      <p:sp>
        <p:nvSpPr>
          <p:cNvPr id="668" name="Shape 668"/>
          <p:cNvSpPr/>
          <p:nvPr/>
        </p:nvSpPr>
        <p:spPr>
          <a:xfrm>
            <a:off x="6340650" y="3829004"/>
            <a:ext cx="2494800" cy="784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/>
              <a:t>G</a:t>
            </a:r>
            <a:r>
              <a:rPr lang="zh-TW" sz="2800"/>
              <a:t>B層級</a:t>
            </a:r>
          </a:p>
        </p:txBody>
      </p:sp>
      <p:sp>
        <p:nvSpPr>
          <p:cNvPr id="669" name="Shape 669"/>
          <p:cNvSpPr/>
          <p:nvPr/>
        </p:nvSpPr>
        <p:spPr>
          <a:xfrm>
            <a:off x="6340650" y="2914109"/>
            <a:ext cx="2494800" cy="7848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T</a:t>
            </a:r>
            <a:r>
              <a:rPr lang="zh-TW" sz="2800">
                <a:solidFill>
                  <a:srgbClr val="FFFFFF"/>
                </a:solidFill>
              </a:rPr>
              <a:t>B層級</a:t>
            </a:r>
          </a:p>
        </p:txBody>
      </p:sp>
      <p:sp>
        <p:nvSpPr>
          <p:cNvPr id="670" name="Shape 670"/>
          <p:cNvSpPr/>
          <p:nvPr/>
        </p:nvSpPr>
        <p:spPr>
          <a:xfrm>
            <a:off x="6340650" y="1999215"/>
            <a:ext cx="2494800" cy="7848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P</a:t>
            </a:r>
            <a:r>
              <a:rPr lang="zh-TW" sz="2800">
                <a:solidFill>
                  <a:srgbClr val="FFFFFF"/>
                </a:solidFill>
              </a:rPr>
              <a:t>B層級</a:t>
            </a:r>
          </a:p>
        </p:txBody>
      </p:sp>
      <p:sp>
        <p:nvSpPr>
          <p:cNvPr id="671" name="Shape 671"/>
          <p:cNvSpPr/>
          <p:nvPr/>
        </p:nvSpPr>
        <p:spPr>
          <a:xfrm>
            <a:off x="6340650" y="1084320"/>
            <a:ext cx="2494800" cy="7848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E</a:t>
            </a:r>
            <a:r>
              <a:rPr lang="zh-TW" sz="2800">
                <a:solidFill>
                  <a:srgbClr val="FFFFFF"/>
                </a:solidFill>
              </a:rPr>
              <a:t>B層級</a:t>
            </a:r>
          </a:p>
        </p:txBody>
      </p:sp>
      <p:sp>
        <p:nvSpPr>
          <p:cNvPr id="672" name="Shape 672"/>
          <p:cNvSpPr/>
          <p:nvPr/>
        </p:nvSpPr>
        <p:spPr>
          <a:xfrm>
            <a:off x="6340650" y="169425"/>
            <a:ext cx="2494800" cy="7848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Z</a:t>
            </a:r>
            <a:r>
              <a:rPr lang="zh-TW" sz="2800">
                <a:solidFill>
                  <a:srgbClr val="FFFFFF"/>
                </a:solidFill>
              </a:rPr>
              <a:t>B層級</a:t>
            </a:r>
          </a:p>
        </p:txBody>
      </p:sp>
      <p:pic>
        <p:nvPicPr>
          <p:cNvPr id="673" name="Shape 6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4471" y="236489"/>
            <a:ext cx="650703" cy="65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Shape 6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4471" y="1161444"/>
            <a:ext cx="650702" cy="65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Shape 6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4250" y="2116049"/>
            <a:ext cx="551145" cy="55114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Shape 676"/>
          <p:cNvSpPr/>
          <p:nvPr/>
        </p:nvSpPr>
        <p:spPr>
          <a:xfrm>
            <a:off x="5002875" y="3976650"/>
            <a:ext cx="256800" cy="1746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7" name="Shape 677"/>
          <p:cNvSpPr txBox="1"/>
          <p:nvPr/>
        </p:nvSpPr>
        <p:spPr>
          <a:xfrm>
            <a:off x="2999750" y="2994900"/>
            <a:ext cx="22005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2017年</a:t>
            </a:r>
          </a:p>
          <a:p>
            <a:pPr lvl="0" algn="r"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大概是20.5 ZB</a:t>
            </a:r>
          </a:p>
        </p:txBody>
      </p:sp>
      <p:pic>
        <p:nvPicPr>
          <p:cNvPr id="678" name="Shape 6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4250" y="3048600"/>
            <a:ext cx="551145" cy="55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Shape 67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84250" y="3945847"/>
            <a:ext cx="551145" cy="55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Shape 68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34471" y="4835059"/>
            <a:ext cx="650703" cy="650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/>
          <p:nvPr>
            <p:ph type="title"/>
          </p:nvPr>
        </p:nvSpPr>
        <p:spPr>
          <a:xfrm>
            <a:off x="476250" y="169425"/>
            <a:ext cx="56967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資料</a:t>
            </a:r>
            <a:r>
              <a:rPr lang="zh-TW"/>
              <a:t>分析</a:t>
            </a:r>
            <a:r>
              <a:rPr lang="zh-TW"/>
              <a:t>的層級</a:t>
            </a:r>
          </a:p>
        </p:txBody>
      </p:sp>
      <p:sp>
        <p:nvSpPr>
          <p:cNvPr id="687" name="Shape 6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88" name="Shape 688"/>
          <p:cNvSpPr/>
          <p:nvPr/>
        </p:nvSpPr>
        <p:spPr>
          <a:xfrm>
            <a:off x="6340650" y="5658794"/>
            <a:ext cx="2494800" cy="78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/>
              <a:t>KB層級</a:t>
            </a:r>
          </a:p>
        </p:txBody>
      </p:sp>
      <p:pic>
        <p:nvPicPr>
          <p:cNvPr id="689" name="Shape 6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4029" y="5825416"/>
            <a:ext cx="451587" cy="451587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Shape 690"/>
          <p:cNvSpPr/>
          <p:nvPr/>
        </p:nvSpPr>
        <p:spPr>
          <a:xfrm>
            <a:off x="6340650" y="4743899"/>
            <a:ext cx="2494800" cy="784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/>
              <a:t>MB層級</a:t>
            </a:r>
          </a:p>
        </p:txBody>
      </p:sp>
      <p:sp>
        <p:nvSpPr>
          <p:cNvPr id="691" name="Shape 691"/>
          <p:cNvSpPr/>
          <p:nvPr/>
        </p:nvSpPr>
        <p:spPr>
          <a:xfrm>
            <a:off x="6340650" y="3829004"/>
            <a:ext cx="2494800" cy="784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/>
              <a:t>GB層級</a:t>
            </a:r>
          </a:p>
        </p:txBody>
      </p:sp>
      <p:sp>
        <p:nvSpPr>
          <p:cNvPr id="692" name="Shape 692"/>
          <p:cNvSpPr/>
          <p:nvPr/>
        </p:nvSpPr>
        <p:spPr>
          <a:xfrm>
            <a:off x="6340650" y="2914109"/>
            <a:ext cx="2494800" cy="7848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TB層級</a:t>
            </a:r>
          </a:p>
        </p:txBody>
      </p:sp>
      <p:sp>
        <p:nvSpPr>
          <p:cNvPr id="693" name="Shape 693"/>
          <p:cNvSpPr/>
          <p:nvPr/>
        </p:nvSpPr>
        <p:spPr>
          <a:xfrm>
            <a:off x="6340650" y="1999215"/>
            <a:ext cx="2494800" cy="7848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PB層級</a:t>
            </a:r>
          </a:p>
        </p:txBody>
      </p:sp>
      <p:sp>
        <p:nvSpPr>
          <p:cNvPr id="694" name="Shape 694"/>
          <p:cNvSpPr/>
          <p:nvPr/>
        </p:nvSpPr>
        <p:spPr>
          <a:xfrm>
            <a:off x="6340650" y="1084320"/>
            <a:ext cx="2494800" cy="7848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EB層級</a:t>
            </a:r>
          </a:p>
        </p:txBody>
      </p:sp>
      <p:sp>
        <p:nvSpPr>
          <p:cNvPr id="695" name="Shape 695"/>
          <p:cNvSpPr/>
          <p:nvPr/>
        </p:nvSpPr>
        <p:spPr>
          <a:xfrm>
            <a:off x="6340650" y="169425"/>
            <a:ext cx="2494800" cy="7848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ZB層級</a:t>
            </a:r>
          </a:p>
        </p:txBody>
      </p:sp>
      <p:pic>
        <p:nvPicPr>
          <p:cNvPr id="696" name="Shape 6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4471" y="236489"/>
            <a:ext cx="650703" cy="65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Shape 6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4471" y="1161444"/>
            <a:ext cx="650702" cy="65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Shape 6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4250" y="2116049"/>
            <a:ext cx="551145" cy="55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4250" y="3048600"/>
            <a:ext cx="551145" cy="55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Shape 7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4250" y="3945847"/>
            <a:ext cx="551145" cy="55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Shape 70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34471" y="4835059"/>
            <a:ext cx="650703" cy="6507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Shape 702"/>
          <p:cNvCxnSpPr/>
          <p:nvPr/>
        </p:nvCxnSpPr>
        <p:spPr>
          <a:xfrm>
            <a:off x="532850" y="3762325"/>
            <a:ext cx="8338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703" name="Shape 703"/>
          <p:cNvSpPr txBox="1"/>
          <p:nvPr/>
        </p:nvSpPr>
        <p:spPr>
          <a:xfrm>
            <a:off x="2971050" y="2170875"/>
            <a:ext cx="28704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900">
                <a:solidFill>
                  <a:schemeClr val="dk1"/>
                </a:solidFill>
              </a:rPr>
              <a:t>國家單位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TW" sz="3900"/>
              <a:t>大型公司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2971050" y="4497000"/>
            <a:ext cx="28704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900">
                <a:solidFill>
                  <a:schemeClr val="dk1"/>
                </a:solidFill>
              </a:rPr>
              <a:t>中小型公司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900">
                <a:solidFill>
                  <a:schemeClr val="dk1"/>
                </a:solidFill>
              </a:rPr>
              <a:t>個人</a:t>
            </a:r>
          </a:p>
        </p:txBody>
      </p:sp>
      <p:sp>
        <p:nvSpPr>
          <p:cNvPr id="705" name="Shape 705"/>
          <p:cNvSpPr/>
          <p:nvPr/>
        </p:nvSpPr>
        <p:spPr>
          <a:xfrm>
            <a:off x="476250" y="2006725"/>
            <a:ext cx="2395200" cy="551100"/>
          </a:xfrm>
          <a:prstGeom prst="wedgeRoundRectCallout">
            <a:avLst>
              <a:gd fmla="val 61039" name="adj1"/>
              <a:gd fmla="val 2992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2400"/>
              <a:t>盎貴的硬體設備</a:t>
            </a:r>
          </a:p>
        </p:txBody>
      </p:sp>
      <p:sp>
        <p:nvSpPr>
          <p:cNvPr id="706" name="Shape 706"/>
          <p:cNvSpPr/>
          <p:nvPr/>
        </p:nvSpPr>
        <p:spPr>
          <a:xfrm>
            <a:off x="476250" y="2784025"/>
            <a:ext cx="2395200" cy="551100"/>
          </a:xfrm>
          <a:prstGeom prst="wedgeRoundRectCallout">
            <a:avLst>
              <a:gd fmla="val 61435" name="adj1"/>
              <a:gd fmla="val -3413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複雜</a:t>
            </a:r>
            <a:r>
              <a:rPr lang="zh-TW" sz="2400"/>
              <a:t>的</a:t>
            </a:r>
            <a:r>
              <a:rPr lang="zh-TW" sz="2400"/>
              <a:t>軟體架構</a:t>
            </a:r>
          </a:p>
        </p:txBody>
      </p:sp>
      <p:sp>
        <p:nvSpPr>
          <p:cNvPr id="707" name="Shape 707"/>
          <p:cNvSpPr/>
          <p:nvPr/>
        </p:nvSpPr>
        <p:spPr>
          <a:xfrm>
            <a:off x="476250" y="4472100"/>
            <a:ext cx="2395200" cy="551100"/>
          </a:xfrm>
          <a:prstGeom prst="wedgeRoundRectCallout">
            <a:avLst>
              <a:gd fmla="val 61039" name="adj1"/>
              <a:gd fmla="val 2992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個人電腦即可</a:t>
            </a:r>
          </a:p>
        </p:txBody>
      </p:sp>
      <p:sp>
        <p:nvSpPr>
          <p:cNvPr id="708" name="Shape 708"/>
          <p:cNvSpPr/>
          <p:nvPr/>
        </p:nvSpPr>
        <p:spPr>
          <a:xfrm>
            <a:off x="476250" y="5249400"/>
            <a:ext cx="2395200" cy="551100"/>
          </a:xfrm>
          <a:prstGeom prst="wedgeRoundRectCallout">
            <a:avLst>
              <a:gd fmla="val 61435" name="adj1"/>
              <a:gd fmla="val -3413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開源的技術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Shape 714"/>
          <p:cNvPicPr preferRelativeResize="0"/>
          <p:nvPr/>
        </p:nvPicPr>
        <p:blipFill rotWithShape="1">
          <a:blip r:embed="rId3">
            <a:alphaModFix/>
          </a:blip>
          <a:srcRect b="4112" l="0" r="0" t="3474"/>
          <a:stretch/>
        </p:blipFill>
        <p:spPr>
          <a:xfrm>
            <a:off x="0" y="0"/>
            <a:ext cx="9144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Shape 7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ide cat" id="721" name="Shape 7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Shape 7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Shape 7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0725" y="3009525"/>
            <a:ext cx="4791331" cy="3772276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Shape 7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730" name="Shape 73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巨量資料探勘與統計應用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資料分析的流程</a:t>
            </a:r>
          </a:p>
        </p:txBody>
      </p:sp>
      <p:sp>
        <p:nvSpPr>
          <p:cNvPr id="731" name="Shape 731"/>
          <p:cNvSpPr/>
          <p:nvPr/>
        </p:nvSpPr>
        <p:spPr>
          <a:xfrm>
            <a:off x="3813775" y="1887350"/>
            <a:ext cx="1766400" cy="73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決策</a:t>
            </a:r>
          </a:p>
        </p:txBody>
      </p:sp>
      <p:sp>
        <p:nvSpPr>
          <p:cNvPr id="732" name="Shape 732"/>
          <p:cNvSpPr/>
          <p:nvPr/>
        </p:nvSpPr>
        <p:spPr>
          <a:xfrm>
            <a:off x="4514425" y="2526100"/>
            <a:ext cx="365100" cy="496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522975" y="2032725"/>
            <a:ext cx="2654400" cy="1174200"/>
          </a:xfrm>
          <a:prstGeom prst="cloudCallout">
            <a:avLst>
              <a:gd fmla="val 69702" name="adj1"/>
              <a:gd fmla="val -25628" name="adj2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800"/>
          </a:p>
        </p:txBody>
      </p:sp>
      <p:sp>
        <p:nvSpPr>
          <p:cNvPr id="734" name="Shape 734"/>
          <p:cNvSpPr txBox="1"/>
          <p:nvPr/>
        </p:nvSpPr>
        <p:spPr>
          <a:xfrm>
            <a:off x="801975" y="2321625"/>
            <a:ext cx="2049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chemeClr val="dk1"/>
                </a:solidFill>
              </a:rPr>
              <a:t>要或不要?</a:t>
            </a:r>
          </a:p>
        </p:txBody>
      </p:sp>
      <p:sp>
        <p:nvSpPr>
          <p:cNvPr id="735" name="Shape 735"/>
          <p:cNvSpPr/>
          <p:nvPr/>
        </p:nvSpPr>
        <p:spPr>
          <a:xfrm>
            <a:off x="6315275" y="2032725"/>
            <a:ext cx="2654400" cy="1174200"/>
          </a:xfrm>
          <a:prstGeom prst="cloudCallout">
            <a:avLst>
              <a:gd fmla="val -67472" name="adj1"/>
              <a:gd fmla="val -31511" name="adj2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/>
          </a:p>
        </p:txBody>
      </p:sp>
      <p:sp>
        <p:nvSpPr>
          <p:cNvPr id="736" name="Shape 736"/>
          <p:cNvSpPr txBox="1"/>
          <p:nvPr/>
        </p:nvSpPr>
        <p:spPr>
          <a:xfrm>
            <a:off x="6594275" y="2397825"/>
            <a:ext cx="2049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chemeClr val="dk1"/>
                </a:solidFill>
              </a:rPr>
              <a:t>選A</a:t>
            </a:r>
            <a:r>
              <a:rPr lang="zh-TW" sz="2800">
                <a:solidFill>
                  <a:schemeClr val="dk1"/>
                </a:solidFill>
              </a:rPr>
              <a:t>或選B?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275" y="5107801"/>
            <a:ext cx="1526825" cy="144539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>
            <p:ph type="title"/>
          </p:nvPr>
        </p:nvSpPr>
        <p:spPr>
          <a:xfrm>
            <a:off x="630238" y="365125"/>
            <a:ext cx="7886700" cy="783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問題層級</a:t>
            </a:r>
          </a:p>
        </p:txBody>
      </p:sp>
      <p:sp>
        <p:nvSpPr>
          <p:cNvPr id="744" name="Shape 744"/>
          <p:cNvSpPr txBox="1"/>
          <p:nvPr>
            <p:ph idx="3" type="subTitle"/>
          </p:nvPr>
        </p:nvSpPr>
        <p:spPr>
          <a:xfrm>
            <a:off x="629325" y="1871825"/>
            <a:ext cx="2649600" cy="580800"/>
          </a:xfrm>
          <a:prstGeom prst="rect">
            <a:avLst/>
          </a:prstGeom>
          <a:solidFill>
            <a:srgbClr val="783F04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1. 資料敘述級</a:t>
            </a:r>
          </a:p>
        </p:txBody>
      </p:sp>
      <p:sp>
        <p:nvSpPr>
          <p:cNvPr id="745" name="Shape 7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629948" y="2439816"/>
            <a:ext cx="26415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用簡單易懂的方式來</a:t>
            </a:r>
            <a:r>
              <a:rPr b="1" lang="zh-TW">
                <a:solidFill>
                  <a:srgbClr val="FF0000"/>
                </a:solidFill>
              </a:rPr>
              <a:t>呈現</a:t>
            </a:r>
            <a:r>
              <a:rPr lang="zh-TW"/>
              <a:t>大量的資料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找出能夠代表大量資料的指標</a:t>
            </a:r>
          </a:p>
        </p:txBody>
      </p:sp>
      <p:sp>
        <p:nvSpPr>
          <p:cNvPr id="747" name="Shape 747"/>
          <p:cNvSpPr txBox="1"/>
          <p:nvPr>
            <p:ph idx="2" type="body"/>
          </p:nvPr>
        </p:nvSpPr>
        <p:spPr>
          <a:xfrm>
            <a:off x="3360313" y="2439816"/>
            <a:ext cx="26544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比較不同的資料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分析資料之間</a:t>
            </a:r>
            <a:r>
              <a:rPr b="1" lang="zh-TW">
                <a:solidFill>
                  <a:srgbClr val="FF0000"/>
                </a:solidFill>
              </a:rPr>
              <a:t>是否</a:t>
            </a:r>
            <a:r>
              <a:rPr lang="zh-TW"/>
              <a:t>有有別一般的關係或有差異</a:t>
            </a:r>
          </a:p>
        </p:txBody>
      </p:sp>
      <p:sp>
        <p:nvSpPr>
          <p:cNvPr id="748" name="Shape 748"/>
          <p:cNvSpPr txBox="1"/>
          <p:nvPr>
            <p:ph idx="4" type="subTitle"/>
          </p:nvPr>
        </p:nvSpPr>
        <p:spPr>
          <a:xfrm>
            <a:off x="3362669" y="1871825"/>
            <a:ext cx="2649600" cy="580800"/>
          </a:xfrm>
          <a:prstGeom prst="rect">
            <a:avLst/>
          </a:prstGeom>
          <a:solidFill>
            <a:srgbClr val="783F04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2. 資料檢定級</a:t>
            </a:r>
          </a:p>
        </p:txBody>
      </p:sp>
      <p:sp>
        <p:nvSpPr>
          <p:cNvPr id="749" name="Shape 749"/>
          <p:cNvSpPr txBox="1"/>
          <p:nvPr>
            <p:ph idx="2" type="body"/>
          </p:nvPr>
        </p:nvSpPr>
        <p:spPr>
          <a:xfrm>
            <a:off x="6096170" y="2439816"/>
            <a:ext cx="26544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分析隱含在資料中的模式</a:t>
            </a:r>
            <a:br>
              <a:rPr lang="zh-TW"/>
            </a:br>
            <a:r>
              <a:rPr lang="zh-TW"/>
              <a:t>(模型)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利用模型來預測</a:t>
            </a:r>
            <a:r>
              <a:rPr b="1" lang="zh-TW">
                <a:solidFill>
                  <a:srgbClr val="FF0000"/>
                </a:solidFill>
              </a:rPr>
              <a:t>未知的資料</a:t>
            </a:r>
            <a:r>
              <a:rPr lang="zh-TW"/>
              <a:t>，以獲得可能的</a:t>
            </a:r>
            <a:r>
              <a:rPr b="1" lang="zh-TW">
                <a:solidFill>
                  <a:srgbClr val="FF0000"/>
                </a:solidFill>
              </a:rPr>
              <a:t>建議</a:t>
            </a:r>
          </a:p>
        </p:txBody>
      </p:sp>
      <p:sp>
        <p:nvSpPr>
          <p:cNvPr id="750" name="Shape 750"/>
          <p:cNvSpPr txBox="1"/>
          <p:nvPr>
            <p:ph idx="4" type="subTitle"/>
          </p:nvPr>
        </p:nvSpPr>
        <p:spPr>
          <a:xfrm>
            <a:off x="6098525" y="1871825"/>
            <a:ext cx="2649600" cy="580800"/>
          </a:xfrm>
          <a:prstGeom prst="rect">
            <a:avLst/>
          </a:prstGeom>
          <a:solidFill>
            <a:srgbClr val="783F04"/>
          </a:solidFill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3. 資料預測級</a:t>
            </a:r>
          </a:p>
        </p:txBody>
      </p:sp>
      <p:pic>
        <p:nvPicPr>
          <p:cNvPr descr="[Slide] Bar Chart 長條圖 Slide" id="751" name="Shape 7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697" y="5078850"/>
            <a:ext cx="1192850" cy="119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Shape 752"/>
          <p:cNvSpPr/>
          <p:nvPr/>
        </p:nvSpPr>
        <p:spPr>
          <a:xfrm>
            <a:off x="6824500" y="5577700"/>
            <a:ext cx="534300" cy="5343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800"/>
              <a:t>?</a:t>
            </a:r>
          </a:p>
        </p:txBody>
      </p:sp>
      <p:pic>
        <p:nvPicPr>
          <p:cNvPr descr="slide ok checked green" id="753" name="Shape 7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4300" y="5165773"/>
            <a:ext cx="637975" cy="6379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error bad" id="754" name="Shape 7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4312" y="5879498"/>
            <a:ext cx="597955" cy="5979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5" name="Shape 755"/>
          <p:cNvCxnSpPr>
            <a:stCxn id="752" idx="6"/>
            <a:endCxn id="753" idx="1"/>
          </p:cNvCxnSpPr>
          <p:nvPr/>
        </p:nvCxnSpPr>
        <p:spPr>
          <a:xfrm flipH="1" rot="10800000">
            <a:off x="7358800" y="5484850"/>
            <a:ext cx="595500" cy="360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56" name="Shape 756"/>
          <p:cNvCxnSpPr>
            <a:endCxn id="754" idx="1"/>
          </p:cNvCxnSpPr>
          <p:nvPr/>
        </p:nvCxnSpPr>
        <p:spPr>
          <a:xfrm>
            <a:off x="7358712" y="5844879"/>
            <a:ext cx="615600" cy="33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57" name="Shape 757"/>
          <p:cNvSpPr txBox="1"/>
          <p:nvPr/>
        </p:nvSpPr>
        <p:spPr>
          <a:xfrm>
            <a:off x="7316200" y="5223225"/>
            <a:ext cx="6381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87%</a:t>
            </a:r>
          </a:p>
        </p:txBody>
      </p:sp>
      <p:sp>
        <p:nvSpPr>
          <p:cNvPr id="758" name="Shape 758"/>
          <p:cNvSpPr txBox="1"/>
          <p:nvPr/>
        </p:nvSpPr>
        <p:spPr>
          <a:xfrm>
            <a:off x="7316200" y="6085775"/>
            <a:ext cx="6381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13</a:t>
            </a:r>
            <a:r>
              <a:rPr lang="zh-TW"/>
              <a:t>%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1</a:t>
            </a:r>
          </a:p>
        </p:txBody>
      </p:sp>
      <p:sp>
        <p:nvSpPr>
          <p:cNvPr id="323" name="Shape 323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為什麼要修這門課？</a:t>
            </a:r>
          </a:p>
        </p:txBody>
      </p:sp>
      <p:sp>
        <p:nvSpPr>
          <p:cNvPr id="324" name="Shape 3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問題、資料與分析技術</a:t>
            </a:r>
          </a:p>
        </p:txBody>
      </p:sp>
      <p:sp>
        <p:nvSpPr>
          <p:cNvPr id="765" name="Shape 7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66" name="Shape 766"/>
          <p:cNvSpPr txBox="1"/>
          <p:nvPr/>
        </p:nvSpPr>
        <p:spPr>
          <a:xfrm>
            <a:off x="621450" y="2005650"/>
            <a:ext cx="2049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000">
                <a:solidFill>
                  <a:schemeClr val="dk2"/>
                </a:solidFill>
              </a:rPr>
              <a:t>問題層級</a:t>
            </a:r>
          </a:p>
        </p:txBody>
      </p:sp>
      <p:sp>
        <p:nvSpPr>
          <p:cNvPr id="767" name="Shape 767"/>
          <p:cNvSpPr txBox="1"/>
          <p:nvPr/>
        </p:nvSpPr>
        <p:spPr>
          <a:xfrm>
            <a:off x="3382500" y="2005650"/>
            <a:ext cx="2049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000">
                <a:solidFill>
                  <a:schemeClr val="dk2"/>
                </a:solidFill>
              </a:rPr>
              <a:t>資料類型</a:t>
            </a:r>
          </a:p>
        </p:txBody>
      </p:sp>
      <p:sp>
        <p:nvSpPr>
          <p:cNvPr id="768" name="Shape 768"/>
          <p:cNvSpPr txBox="1"/>
          <p:nvPr/>
        </p:nvSpPr>
        <p:spPr>
          <a:xfrm>
            <a:off x="6282350" y="2005650"/>
            <a:ext cx="2049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000">
                <a:solidFill>
                  <a:schemeClr val="dk2"/>
                </a:solidFill>
              </a:rPr>
              <a:t>分析技術</a:t>
            </a:r>
          </a:p>
        </p:txBody>
      </p:sp>
      <p:sp>
        <p:nvSpPr>
          <p:cNvPr id="769" name="Shape 769"/>
          <p:cNvSpPr txBox="1"/>
          <p:nvPr>
            <p:ph idx="4294967295" type="subTitle"/>
          </p:nvPr>
        </p:nvSpPr>
        <p:spPr>
          <a:xfrm>
            <a:off x="476250" y="3138600"/>
            <a:ext cx="2340300" cy="5808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1. </a:t>
            </a:r>
            <a:r>
              <a:rPr lang="zh-TW"/>
              <a:t>資料敘述級</a:t>
            </a:r>
          </a:p>
        </p:txBody>
      </p:sp>
      <p:sp>
        <p:nvSpPr>
          <p:cNvPr id="770" name="Shape 770"/>
          <p:cNvSpPr txBox="1"/>
          <p:nvPr>
            <p:ph idx="4294967295" type="subTitle"/>
          </p:nvPr>
        </p:nvSpPr>
        <p:spPr>
          <a:xfrm>
            <a:off x="476250" y="4447775"/>
            <a:ext cx="2340300" cy="580800"/>
          </a:xfrm>
          <a:prstGeom prst="rect">
            <a:avLst/>
          </a:prstGeom>
          <a:solidFill>
            <a:srgbClr val="4A86E8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2. </a:t>
            </a:r>
            <a:r>
              <a:rPr lang="zh-TW">
                <a:solidFill>
                  <a:srgbClr val="FFFFFF"/>
                </a:solidFill>
              </a:rPr>
              <a:t>資料</a:t>
            </a:r>
            <a:r>
              <a:rPr lang="zh-TW">
                <a:solidFill>
                  <a:srgbClr val="FFFFFF"/>
                </a:solidFill>
              </a:rPr>
              <a:t>檢定</a:t>
            </a:r>
            <a:r>
              <a:rPr lang="zh-TW">
                <a:solidFill>
                  <a:srgbClr val="FFFFFF"/>
                </a:solidFill>
              </a:rPr>
              <a:t>級</a:t>
            </a:r>
          </a:p>
        </p:txBody>
      </p:sp>
      <p:sp>
        <p:nvSpPr>
          <p:cNvPr id="771" name="Shape 771"/>
          <p:cNvSpPr txBox="1"/>
          <p:nvPr>
            <p:ph idx="4294967295" type="subTitle"/>
          </p:nvPr>
        </p:nvSpPr>
        <p:spPr>
          <a:xfrm>
            <a:off x="476250" y="5558625"/>
            <a:ext cx="2340300" cy="580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3. </a:t>
            </a:r>
            <a:r>
              <a:rPr lang="zh-TW">
                <a:solidFill>
                  <a:srgbClr val="FFFFFF"/>
                </a:solidFill>
              </a:rPr>
              <a:t>資料</a:t>
            </a:r>
            <a:r>
              <a:rPr lang="zh-TW">
                <a:solidFill>
                  <a:srgbClr val="FFFFFF"/>
                </a:solidFill>
              </a:rPr>
              <a:t>預測</a:t>
            </a:r>
            <a:r>
              <a:rPr lang="zh-TW">
                <a:solidFill>
                  <a:srgbClr val="FFFFFF"/>
                </a:solidFill>
              </a:rPr>
              <a:t>級</a:t>
            </a:r>
          </a:p>
        </p:txBody>
      </p:sp>
      <p:sp>
        <p:nvSpPr>
          <p:cNvPr id="772" name="Shape 772"/>
          <p:cNvSpPr txBox="1"/>
          <p:nvPr>
            <p:ph idx="4294967295" type="subTitle"/>
          </p:nvPr>
        </p:nvSpPr>
        <p:spPr>
          <a:xfrm>
            <a:off x="5998350" y="2751325"/>
            <a:ext cx="1316100" cy="44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/>
              <a:t>統計圖表</a:t>
            </a:r>
          </a:p>
        </p:txBody>
      </p:sp>
      <p:sp>
        <p:nvSpPr>
          <p:cNvPr id="773" name="Shape 773"/>
          <p:cNvSpPr txBox="1"/>
          <p:nvPr>
            <p:ph idx="4294967295" type="subTitle"/>
          </p:nvPr>
        </p:nvSpPr>
        <p:spPr>
          <a:xfrm>
            <a:off x="5998350" y="3262877"/>
            <a:ext cx="2669400" cy="44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/>
              <a:t>K平均法</a:t>
            </a:r>
          </a:p>
        </p:txBody>
      </p:sp>
      <p:sp>
        <p:nvSpPr>
          <p:cNvPr id="774" name="Shape 774"/>
          <p:cNvSpPr txBox="1"/>
          <p:nvPr>
            <p:ph idx="4294967295" type="subTitle"/>
          </p:nvPr>
        </p:nvSpPr>
        <p:spPr>
          <a:xfrm>
            <a:off x="5998350" y="3774428"/>
            <a:ext cx="2669400" cy="44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/>
              <a:t>線性規劃</a:t>
            </a:r>
          </a:p>
        </p:txBody>
      </p:sp>
      <p:sp>
        <p:nvSpPr>
          <p:cNvPr id="775" name="Shape 775"/>
          <p:cNvSpPr txBox="1"/>
          <p:nvPr>
            <p:ph idx="4294967295" type="subTitle"/>
          </p:nvPr>
        </p:nvSpPr>
        <p:spPr>
          <a:xfrm>
            <a:off x="5998350" y="4286000"/>
            <a:ext cx="1316100" cy="443700"/>
          </a:xfrm>
          <a:prstGeom prst="rect">
            <a:avLst/>
          </a:prstGeom>
          <a:solidFill>
            <a:srgbClr val="4A86E8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卡方檢定</a:t>
            </a:r>
          </a:p>
        </p:txBody>
      </p:sp>
      <p:sp>
        <p:nvSpPr>
          <p:cNvPr id="776" name="Shape 776"/>
          <p:cNvSpPr txBox="1"/>
          <p:nvPr>
            <p:ph idx="4294967295" type="subTitle"/>
          </p:nvPr>
        </p:nvSpPr>
        <p:spPr>
          <a:xfrm>
            <a:off x="7351659" y="4286005"/>
            <a:ext cx="1316100" cy="443700"/>
          </a:xfrm>
          <a:prstGeom prst="rect">
            <a:avLst/>
          </a:prstGeom>
          <a:solidFill>
            <a:srgbClr val="4A86E8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序列分析</a:t>
            </a:r>
          </a:p>
        </p:txBody>
      </p:sp>
      <p:sp>
        <p:nvSpPr>
          <p:cNvPr id="777" name="Shape 777"/>
          <p:cNvSpPr txBox="1"/>
          <p:nvPr>
            <p:ph idx="4294967295" type="subTitle"/>
          </p:nvPr>
        </p:nvSpPr>
        <p:spPr>
          <a:xfrm>
            <a:off x="5998350" y="4799977"/>
            <a:ext cx="1316100" cy="443700"/>
          </a:xfrm>
          <a:prstGeom prst="rect">
            <a:avLst/>
          </a:prstGeom>
          <a:solidFill>
            <a:srgbClr val="4A86E8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相關分析</a:t>
            </a:r>
          </a:p>
        </p:txBody>
      </p:sp>
      <p:sp>
        <p:nvSpPr>
          <p:cNvPr id="778" name="Shape 778"/>
          <p:cNvSpPr txBox="1"/>
          <p:nvPr>
            <p:ph idx="4294967295" type="subTitle"/>
          </p:nvPr>
        </p:nvSpPr>
        <p:spPr>
          <a:xfrm>
            <a:off x="7351659" y="4799977"/>
            <a:ext cx="1316100" cy="443700"/>
          </a:xfrm>
          <a:prstGeom prst="rect">
            <a:avLst/>
          </a:prstGeom>
          <a:solidFill>
            <a:srgbClr val="4A86E8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t檢定</a:t>
            </a:r>
          </a:p>
        </p:txBody>
      </p:sp>
      <p:sp>
        <p:nvSpPr>
          <p:cNvPr id="779" name="Shape 779"/>
          <p:cNvSpPr txBox="1"/>
          <p:nvPr>
            <p:ph idx="4294967295" type="subTitle"/>
          </p:nvPr>
        </p:nvSpPr>
        <p:spPr>
          <a:xfrm>
            <a:off x="5998350" y="5313950"/>
            <a:ext cx="2669400" cy="443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貝氏分類器</a:t>
            </a:r>
          </a:p>
        </p:txBody>
      </p:sp>
      <p:sp>
        <p:nvSpPr>
          <p:cNvPr id="780" name="Shape 780"/>
          <p:cNvSpPr txBox="1"/>
          <p:nvPr>
            <p:ph idx="4294967295" type="subTitle"/>
          </p:nvPr>
        </p:nvSpPr>
        <p:spPr>
          <a:xfrm>
            <a:off x="5998350" y="5827925"/>
            <a:ext cx="2669400" cy="443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關聯規則探勘</a:t>
            </a:r>
          </a:p>
        </p:txBody>
      </p:sp>
      <p:sp>
        <p:nvSpPr>
          <p:cNvPr id="781" name="Shape 781"/>
          <p:cNvSpPr txBox="1"/>
          <p:nvPr>
            <p:ph idx="4294967295" type="subTitle"/>
          </p:nvPr>
        </p:nvSpPr>
        <p:spPr>
          <a:xfrm>
            <a:off x="3473400" y="2862800"/>
            <a:ext cx="1868100" cy="447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C </a:t>
            </a:r>
            <a:r>
              <a:rPr lang="zh-TW"/>
              <a:t>類別資料</a:t>
            </a:r>
          </a:p>
        </p:txBody>
      </p:sp>
      <p:sp>
        <p:nvSpPr>
          <p:cNvPr id="782" name="Shape 782"/>
          <p:cNvSpPr txBox="1"/>
          <p:nvPr>
            <p:ph idx="4294967295" type="subTitle"/>
          </p:nvPr>
        </p:nvSpPr>
        <p:spPr>
          <a:xfrm>
            <a:off x="3473400" y="3507238"/>
            <a:ext cx="1868100" cy="447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N </a:t>
            </a:r>
            <a:r>
              <a:rPr lang="zh-TW"/>
              <a:t>連續</a:t>
            </a:r>
            <a:r>
              <a:rPr lang="zh-TW"/>
              <a:t>資料</a:t>
            </a:r>
          </a:p>
        </p:txBody>
      </p:sp>
      <p:sp>
        <p:nvSpPr>
          <p:cNvPr id="783" name="Shape 783"/>
          <p:cNvSpPr txBox="1"/>
          <p:nvPr>
            <p:ph idx="4294967295" type="subTitle"/>
          </p:nvPr>
        </p:nvSpPr>
        <p:spPr>
          <a:xfrm>
            <a:off x="3473400" y="4279388"/>
            <a:ext cx="1868100" cy="447000"/>
          </a:xfrm>
          <a:prstGeom prst="rect">
            <a:avLst/>
          </a:prstGeom>
          <a:solidFill>
            <a:srgbClr val="4A86E8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C </a:t>
            </a:r>
            <a:r>
              <a:rPr lang="zh-TW">
                <a:solidFill>
                  <a:srgbClr val="FFFFFF"/>
                </a:solidFill>
              </a:rPr>
              <a:t>類別資料</a:t>
            </a:r>
          </a:p>
        </p:txBody>
      </p:sp>
      <p:sp>
        <p:nvSpPr>
          <p:cNvPr id="784" name="Shape 784"/>
          <p:cNvSpPr txBox="1"/>
          <p:nvPr>
            <p:ph idx="4294967295" type="subTitle"/>
          </p:nvPr>
        </p:nvSpPr>
        <p:spPr>
          <a:xfrm>
            <a:off x="3473400" y="4796663"/>
            <a:ext cx="1868100" cy="447000"/>
          </a:xfrm>
          <a:prstGeom prst="rect">
            <a:avLst/>
          </a:prstGeom>
          <a:solidFill>
            <a:srgbClr val="4A86E8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N </a:t>
            </a:r>
            <a:r>
              <a:rPr lang="zh-TW">
                <a:solidFill>
                  <a:srgbClr val="FFFFFF"/>
                </a:solidFill>
              </a:rPr>
              <a:t>連續資料</a:t>
            </a:r>
          </a:p>
        </p:txBody>
      </p:sp>
      <p:sp>
        <p:nvSpPr>
          <p:cNvPr id="785" name="Shape 785"/>
          <p:cNvSpPr txBox="1"/>
          <p:nvPr>
            <p:ph idx="4294967295" type="subTitle"/>
          </p:nvPr>
        </p:nvSpPr>
        <p:spPr>
          <a:xfrm>
            <a:off x="3473400" y="5313938"/>
            <a:ext cx="1868100" cy="4470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N 連續</a:t>
            </a:r>
            <a:r>
              <a:rPr lang="zh-TW">
                <a:solidFill>
                  <a:srgbClr val="FFFFFF"/>
                </a:solidFill>
              </a:rPr>
              <a:t>資料</a:t>
            </a:r>
          </a:p>
        </p:txBody>
      </p:sp>
      <p:sp>
        <p:nvSpPr>
          <p:cNvPr id="786" name="Shape 786"/>
          <p:cNvSpPr txBox="1"/>
          <p:nvPr>
            <p:ph idx="4294967295" type="subTitle"/>
          </p:nvPr>
        </p:nvSpPr>
        <p:spPr>
          <a:xfrm>
            <a:off x="3473400" y="5882438"/>
            <a:ext cx="1868100" cy="4470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C 類別</a:t>
            </a:r>
            <a:r>
              <a:rPr lang="zh-TW">
                <a:solidFill>
                  <a:srgbClr val="FFFFFF"/>
                </a:solidFill>
              </a:rPr>
              <a:t>資料</a:t>
            </a:r>
          </a:p>
        </p:txBody>
      </p:sp>
      <p:cxnSp>
        <p:nvCxnSpPr>
          <p:cNvPr id="787" name="Shape 787"/>
          <p:cNvCxnSpPr>
            <a:stCxn id="769" idx="3"/>
            <a:endCxn id="781" idx="1"/>
          </p:cNvCxnSpPr>
          <p:nvPr/>
        </p:nvCxnSpPr>
        <p:spPr>
          <a:xfrm flipH="1" rot="10800000">
            <a:off x="2816550" y="3086400"/>
            <a:ext cx="657000" cy="3426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88" name="Shape 788"/>
          <p:cNvCxnSpPr>
            <a:endCxn id="782" idx="1"/>
          </p:cNvCxnSpPr>
          <p:nvPr/>
        </p:nvCxnSpPr>
        <p:spPr>
          <a:xfrm>
            <a:off x="2816400" y="3428938"/>
            <a:ext cx="657000" cy="301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89" name="Shape 789"/>
          <p:cNvCxnSpPr>
            <a:stCxn id="781" idx="3"/>
            <a:endCxn id="772" idx="1"/>
          </p:cNvCxnSpPr>
          <p:nvPr/>
        </p:nvCxnSpPr>
        <p:spPr>
          <a:xfrm flipH="1" rot="10800000">
            <a:off x="5341500" y="2973200"/>
            <a:ext cx="657000" cy="113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0" name="Shape 790"/>
          <p:cNvCxnSpPr>
            <a:endCxn id="772" idx="1"/>
          </p:cNvCxnSpPr>
          <p:nvPr/>
        </p:nvCxnSpPr>
        <p:spPr>
          <a:xfrm flipH="1" rot="10800000">
            <a:off x="5341350" y="2973175"/>
            <a:ext cx="657000" cy="75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1" name="Shape 791"/>
          <p:cNvCxnSpPr>
            <a:stCxn id="782" idx="3"/>
            <a:endCxn id="774" idx="1"/>
          </p:cNvCxnSpPr>
          <p:nvPr/>
        </p:nvCxnSpPr>
        <p:spPr>
          <a:xfrm>
            <a:off x="5341500" y="3730738"/>
            <a:ext cx="657000" cy="26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2" name="Shape 792"/>
          <p:cNvCxnSpPr>
            <a:stCxn id="781" idx="3"/>
            <a:endCxn id="773" idx="1"/>
          </p:cNvCxnSpPr>
          <p:nvPr/>
        </p:nvCxnSpPr>
        <p:spPr>
          <a:xfrm>
            <a:off x="5341500" y="3086300"/>
            <a:ext cx="657000" cy="39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3" name="Shape 793"/>
          <p:cNvCxnSpPr>
            <a:stCxn id="783" idx="3"/>
            <a:endCxn id="775" idx="1"/>
          </p:cNvCxnSpPr>
          <p:nvPr/>
        </p:nvCxnSpPr>
        <p:spPr>
          <a:xfrm>
            <a:off x="5341500" y="4502888"/>
            <a:ext cx="657000" cy="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4" name="Shape 794"/>
          <p:cNvCxnSpPr>
            <a:stCxn id="784" idx="3"/>
            <a:endCxn id="777" idx="1"/>
          </p:cNvCxnSpPr>
          <p:nvPr/>
        </p:nvCxnSpPr>
        <p:spPr>
          <a:xfrm>
            <a:off x="5341500" y="5020163"/>
            <a:ext cx="657000" cy="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5" name="Shape 795"/>
          <p:cNvCxnSpPr/>
          <p:nvPr/>
        </p:nvCxnSpPr>
        <p:spPr>
          <a:xfrm>
            <a:off x="5341500" y="5537438"/>
            <a:ext cx="674400" cy="3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6" name="Shape 796"/>
          <p:cNvCxnSpPr>
            <a:endCxn id="779" idx="1"/>
          </p:cNvCxnSpPr>
          <p:nvPr/>
        </p:nvCxnSpPr>
        <p:spPr>
          <a:xfrm flipH="1" rot="10800000">
            <a:off x="5341350" y="5535800"/>
            <a:ext cx="657000" cy="57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7" name="Shape 797"/>
          <p:cNvCxnSpPr>
            <a:endCxn id="780" idx="1"/>
          </p:cNvCxnSpPr>
          <p:nvPr/>
        </p:nvCxnSpPr>
        <p:spPr>
          <a:xfrm flipH="1" rot="10800000">
            <a:off x="5341350" y="6049775"/>
            <a:ext cx="657000" cy="5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8" name="Shape 798"/>
          <p:cNvCxnSpPr>
            <a:stCxn id="770" idx="3"/>
            <a:endCxn id="783" idx="1"/>
          </p:cNvCxnSpPr>
          <p:nvPr/>
        </p:nvCxnSpPr>
        <p:spPr>
          <a:xfrm flipH="1" rot="10800000">
            <a:off x="2816550" y="4502975"/>
            <a:ext cx="657000" cy="2352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99" name="Shape 799"/>
          <p:cNvCxnSpPr>
            <a:stCxn id="770" idx="3"/>
            <a:endCxn id="784" idx="1"/>
          </p:cNvCxnSpPr>
          <p:nvPr/>
        </p:nvCxnSpPr>
        <p:spPr>
          <a:xfrm>
            <a:off x="2816550" y="4738175"/>
            <a:ext cx="657000" cy="2820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00" name="Shape 800"/>
          <p:cNvCxnSpPr>
            <a:stCxn id="771" idx="3"/>
            <a:endCxn id="785" idx="1"/>
          </p:cNvCxnSpPr>
          <p:nvPr/>
        </p:nvCxnSpPr>
        <p:spPr>
          <a:xfrm flipH="1" rot="10800000">
            <a:off x="2816550" y="5537325"/>
            <a:ext cx="657000" cy="311700"/>
          </a:xfrm>
          <a:prstGeom prst="bentConnector3">
            <a:avLst>
              <a:gd fmla="val 4998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01" name="Shape 801"/>
          <p:cNvCxnSpPr>
            <a:endCxn id="786" idx="1"/>
          </p:cNvCxnSpPr>
          <p:nvPr/>
        </p:nvCxnSpPr>
        <p:spPr>
          <a:xfrm>
            <a:off x="2816400" y="5849138"/>
            <a:ext cx="657000" cy="256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02" name="Shape 802"/>
          <p:cNvSpPr txBox="1"/>
          <p:nvPr>
            <p:ph idx="4294967295" type="subTitle"/>
          </p:nvPr>
        </p:nvSpPr>
        <p:spPr>
          <a:xfrm>
            <a:off x="7351650" y="2751325"/>
            <a:ext cx="1316100" cy="443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1800"/>
              <a:t>中心&amp;離度</a:t>
            </a:r>
          </a:p>
        </p:txBody>
      </p:sp>
      <p:cxnSp>
        <p:nvCxnSpPr>
          <p:cNvPr id="803" name="Shape 803"/>
          <p:cNvCxnSpPr>
            <a:stCxn id="782" idx="3"/>
            <a:endCxn id="773" idx="1"/>
          </p:cNvCxnSpPr>
          <p:nvPr/>
        </p:nvCxnSpPr>
        <p:spPr>
          <a:xfrm flipH="1" rot="10800000">
            <a:off x="5341500" y="3484738"/>
            <a:ext cx="657000" cy="24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單元課程設計</a:t>
            </a:r>
          </a:p>
        </p:txBody>
      </p:sp>
      <p:sp>
        <p:nvSpPr>
          <p:cNvPr id="810" name="Shape 8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11" name="Shape 811"/>
          <p:cNvSpPr/>
          <p:nvPr/>
        </p:nvSpPr>
        <p:spPr>
          <a:xfrm>
            <a:off x="2062400" y="2472875"/>
            <a:ext cx="5106000" cy="790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783F0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3600"/>
              <a:t>敘述 / 檢定 / 預測</a:t>
            </a:r>
          </a:p>
        </p:txBody>
      </p:sp>
      <p:sp>
        <p:nvSpPr>
          <p:cNvPr id="812" name="Shape 812"/>
          <p:cNvSpPr/>
          <p:nvPr/>
        </p:nvSpPr>
        <p:spPr>
          <a:xfrm>
            <a:off x="1331550" y="1922225"/>
            <a:ext cx="1992300" cy="650700"/>
          </a:xfrm>
          <a:prstGeom prst="roundRect">
            <a:avLst>
              <a:gd fmla="val 16667" name="adj"/>
            </a:avLst>
          </a:prstGeom>
          <a:solidFill>
            <a:srgbClr val="783F04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問題層級</a:t>
            </a:r>
          </a:p>
        </p:txBody>
      </p:sp>
      <p:sp>
        <p:nvSpPr>
          <p:cNvPr id="813" name="Shape 813"/>
          <p:cNvSpPr/>
          <p:nvPr/>
        </p:nvSpPr>
        <p:spPr>
          <a:xfrm>
            <a:off x="2062400" y="3904525"/>
            <a:ext cx="5106000" cy="790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/>
              <a:t>N 連續</a:t>
            </a:r>
            <a:r>
              <a:rPr lang="zh-TW" sz="3600"/>
              <a:t> / C </a:t>
            </a:r>
            <a:r>
              <a:rPr lang="zh-TW" sz="3600"/>
              <a:t>類別</a:t>
            </a:r>
          </a:p>
        </p:txBody>
      </p:sp>
      <p:sp>
        <p:nvSpPr>
          <p:cNvPr id="814" name="Shape 814"/>
          <p:cNvSpPr/>
          <p:nvPr/>
        </p:nvSpPr>
        <p:spPr>
          <a:xfrm>
            <a:off x="1331550" y="3353875"/>
            <a:ext cx="1992300" cy="6507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資料類型</a:t>
            </a:r>
          </a:p>
        </p:txBody>
      </p:sp>
      <p:sp>
        <p:nvSpPr>
          <p:cNvPr id="815" name="Shape 815"/>
          <p:cNvSpPr/>
          <p:nvPr/>
        </p:nvSpPr>
        <p:spPr>
          <a:xfrm>
            <a:off x="2062400" y="5336175"/>
            <a:ext cx="5106000" cy="790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/>
              <a:t>？</a:t>
            </a:r>
          </a:p>
        </p:txBody>
      </p:sp>
      <p:sp>
        <p:nvSpPr>
          <p:cNvPr id="816" name="Shape 816"/>
          <p:cNvSpPr/>
          <p:nvPr/>
        </p:nvSpPr>
        <p:spPr>
          <a:xfrm>
            <a:off x="1331550" y="4785525"/>
            <a:ext cx="1992300" cy="6507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分析技術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23" name="Shape 82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本學期課程表：期中考範圍</a:t>
            </a:r>
          </a:p>
        </p:txBody>
      </p:sp>
      <p:graphicFrame>
        <p:nvGraphicFramePr>
          <p:cNvPr id="824" name="Shape 824"/>
          <p:cNvGraphicFramePr/>
          <p:nvPr/>
        </p:nvGraphicFramePr>
        <p:xfrm>
          <a:off x="2809125" y="242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{1D5AA326-A4D6-4B53-B1D9-21E7193A8547}</a:tableStyleId>
              </a:tblPr>
              <a:tblGrid>
                <a:gridCol w="1364050"/>
                <a:gridCol w="912650"/>
                <a:gridCol w="3146150"/>
              </a:tblGrid>
              <a:tr h="5150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1.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課程簡介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150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3.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資料來源與類型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150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4.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資訊視覺化：統計圖表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150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5.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資料的中心與離度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150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6.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資料群集分析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150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8.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最佳化問題：線性規劃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150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0000"/>
                          </a:solidFill>
                        </a:rPr>
                        <a:t>9.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0000"/>
                          </a:solidFill>
                        </a:rPr>
                        <a:t>期中考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cxnSp>
        <p:nvCxnSpPr>
          <p:cNvPr id="825" name="Shape 825"/>
          <p:cNvCxnSpPr/>
          <p:nvPr/>
        </p:nvCxnSpPr>
        <p:spPr>
          <a:xfrm rot="10800000">
            <a:off x="650650" y="3434000"/>
            <a:ext cx="786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26" name="Shape 826"/>
          <p:cNvSpPr txBox="1"/>
          <p:nvPr/>
        </p:nvSpPr>
        <p:spPr>
          <a:xfrm>
            <a:off x="650650" y="1893875"/>
            <a:ext cx="23628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800">
                <a:solidFill>
                  <a:schemeClr val="dk2"/>
                </a:solidFill>
              </a:rPr>
              <a:t>Part 1. </a:t>
            </a:r>
          </a:p>
          <a:p>
            <a:pPr lvl="0">
              <a:spcBef>
                <a:spcPts val="0"/>
              </a:spcBef>
              <a:buNone/>
            </a:pPr>
            <a:r>
              <a:rPr lang="zh-TW" sz="2800">
                <a:solidFill>
                  <a:schemeClr val="dk2"/>
                </a:solidFill>
              </a:rPr>
              <a:t>課程導論</a:t>
            </a:r>
          </a:p>
          <a:p>
            <a:pPr lvl="0">
              <a:spcBef>
                <a:spcPts val="0"/>
              </a:spcBef>
              <a:buNone/>
            </a:pPr>
            <a:r>
              <a:rPr lang="zh-TW" sz="2800">
                <a:solidFill>
                  <a:schemeClr val="dk2"/>
                </a:solidFill>
              </a:rPr>
              <a:t>資料處理</a:t>
            </a:r>
          </a:p>
        </p:txBody>
      </p:sp>
      <p:sp>
        <p:nvSpPr>
          <p:cNvPr id="827" name="Shape 827"/>
          <p:cNvSpPr txBox="1"/>
          <p:nvPr/>
        </p:nvSpPr>
        <p:spPr>
          <a:xfrm>
            <a:off x="650650" y="4274975"/>
            <a:ext cx="23628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800">
                <a:solidFill>
                  <a:schemeClr val="dk2"/>
                </a:solidFill>
              </a:rPr>
              <a:t>Part 2.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800">
                <a:solidFill>
                  <a:schemeClr val="dk2"/>
                </a:solidFill>
              </a:rPr>
              <a:t>資料敘述級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34" name="Shape 83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本學期課程表：期末考範圍</a:t>
            </a:r>
          </a:p>
        </p:txBody>
      </p:sp>
      <p:cxnSp>
        <p:nvCxnSpPr>
          <p:cNvPr id="835" name="Shape 835"/>
          <p:cNvCxnSpPr/>
          <p:nvPr/>
        </p:nvCxnSpPr>
        <p:spPr>
          <a:xfrm rot="10800000">
            <a:off x="650650" y="4517663"/>
            <a:ext cx="786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36" name="Shape 836"/>
          <p:cNvSpPr txBox="1"/>
          <p:nvPr/>
        </p:nvSpPr>
        <p:spPr>
          <a:xfrm>
            <a:off x="650650" y="2843875"/>
            <a:ext cx="23628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800">
                <a:solidFill>
                  <a:schemeClr val="dk2"/>
                </a:solidFill>
              </a:rPr>
              <a:t>Part 3.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800">
                <a:solidFill>
                  <a:schemeClr val="dk2"/>
                </a:solidFill>
              </a:rPr>
              <a:t>資料檢定級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650650" y="4906300"/>
            <a:ext cx="23628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800">
                <a:solidFill>
                  <a:schemeClr val="dk2"/>
                </a:solidFill>
              </a:rPr>
              <a:t>Part 4.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800">
                <a:solidFill>
                  <a:schemeClr val="dk2"/>
                </a:solidFill>
              </a:rPr>
              <a:t>資料</a:t>
            </a:r>
            <a:r>
              <a:rPr lang="zh-TW" sz="2800">
                <a:solidFill>
                  <a:schemeClr val="dk2"/>
                </a:solidFill>
              </a:rPr>
              <a:t>預測</a:t>
            </a:r>
            <a:r>
              <a:rPr lang="zh-TW" sz="2800">
                <a:solidFill>
                  <a:schemeClr val="dk2"/>
                </a:solidFill>
              </a:rPr>
              <a:t>級</a:t>
            </a:r>
          </a:p>
        </p:txBody>
      </p:sp>
      <p:graphicFrame>
        <p:nvGraphicFramePr>
          <p:cNvPr id="838" name="Shape 838"/>
          <p:cNvGraphicFramePr/>
          <p:nvPr/>
        </p:nvGraphicFramePr>
        <p:xfrm>
          <a:off x="3399825" y="217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{1D5AA326-A4D6-4B53-B1D9-21E7193A8547}</a:tableStyleId>
              </a:tblPr>
              <a:tblGrid>
                <a:gridCol w="935625"/>
                <a:gridCol w="959575"/>
                <a:gridCol w="3622750"/>
              </a:tblGrid>
              <a:tr h="570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10.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連續資料的相關檢定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70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11.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類別資料的相關檢定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70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12.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序列行為模式檢定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70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13.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連續資料的差異檢定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70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14.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資料的分類與預測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500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16.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非結構文字資料的分類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0000"/>
                          </a:solidFill>
                        </a:rPr>
                        <a:t>18.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0000"/>
                          </a:solidFill>
                        </a:rPr>
                        <a:t>期末考</a:t>
                      </a: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45" name="Shape 845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Part 2.</a:t>
            </a:r>
          </a:p>
        </p:txBody>
      </p:sp>
      <p:sp>
        <p:nvSpPr>
          <p:cNvPr id="846" name="Shape 846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本課程與大數據的關係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53" name="Shape 853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本課程認為的大數據</a:t>
            </a:r>
          </a:p>
        </p:txBody>
      </p:sp>
      <p:sp>
        <p:nvSpPr>
          <p:cNvPr id="854" name="Shape 85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55" name="Shape 855"/>
          <p:cNvCxnSpPr>
            <a:stCxn id="856" idx="2"/>
            <a:endCxn id="857" idx="0"/>
          </p:cNvCxnSpPr>
          <p:nvPr/>
        </p:nvCxnSpPr>
        <p:spPr>
          <a:xfrm rot="5400000">
            <a:off x="4904786" y="3636925"/>
            <a:ext cx="827400" cy="1493100"/>
          </a:xfrm>
          <a:prstGeom prst="bentConnector3">
            <a:avLst>
              <a:gd fmla="val 50005" name="adj1"/>
            </a:avLst>
          </a:prstGeom>
          <a:noFill/>
          <a:ln cap="flat" cmpd="sng" w="38100">
            <a:solidFill>
              <a:srgbClr val="9BBB5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58" name="Shape 858"/>
          <p:cNvSpPr/>
          <p:nvPr/>
        </p:nvSpPr>
        <p:spPr>
          <a:xfrm>
            <a:off x="2295950" y="2957875"/>
            <a:ext cx="1566000" cy="1011900"/>
          </a:xfrm>
          <a:prstGeom prst="roundRect">
            <a:avLst>
              <a:gd fmla="val 16667" name="adj"/>
            </a:avLst>
          </a:prstGeom>
          <a:solidFill>
            <a:srgbClr val="1F497D"/>
          </a:solidFill>
          <a:ln cap="flat" cmpd="sng" w="38100">
            <a:solidFill>
              <a:srgbClr val="4F81B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統計</a:t>
            </a:r>
          </a:p>
        </p:txBody>
      </p:sp>
      <p:sp>
        <p:nvSpPr>
          <p:cNvPr id="856" name="Shape 856"/>
          <p:cNvSpPr/>
          <p:nvPr/>
        </p:nvSpPr>
        <p:spPr>
          <a:xfrm>
            <a:off x="5009786" y="2957875"/>
            <a:ext cx="2110500" cy="10119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資料探勘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(機器學習)</a:t>
            </a:r>
          </a:p>
        </p:txBody>
      </p:sp>
      <p:sp>
        <p:nvSpPr>
          <p:cNvPr id="857" name="Shape 857"/>
          <p:cNvSpPr/>
          <p:nvPr/>
        </p:nvSpPr>
        <p:spPr>
          <a:xfrm>
            <a:off x="2384413" y="4797250"/>
            <a:ext cx="4374900" cy="1317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zh-TW" sz="3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巨量資料探勘</a:t>
            </a:r>
          </a:p>
          <a:p>
            <a:pPr lvl="0" rtl="0" algn="ctr">
              <a:spcBef>
                <a:spcPts val="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zh-TW" sz="3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與統計應用</a:t>
            </a:r>
          </a:p>
        </p:txBody>
      </p:sp>
      <p:sp>
        <p:nvSpPr>
          <p:cNvPr id="859" name="Shape 859"/>
          <p:cNvSpPr/>
          <p:nvPr/>
        </p:nvSpPr>
        <p:spPr>
          <a:xfrm>
            <a:off x="2384423" y="1625550"/>
            <a:ext cx="4374900" cy="7035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巨量資料 (大數據)</a:t>
            </a:r>
          </a:p>
        </p:txBody>
      </p:sp>
      <p:cxnSp>
        <p:nvCxnSpPr>
          <p:cNvPr id="860" name="Shape 860"/>
          <p:cNvCxnSpPr>
            <a:stCxn id="859" idx="2"/>
            <a:endCxn id="858" idx="0"/>
          </p:cNvCxnSpPr>
          <p:nvPr/>
        </p:nvCxnSpPr>
        <p:spPr>
          <a:xfrm rot="5400000">
            <a:off x="3511073" y="1897050"/>
            <a:ext cx="628800" cy="14928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61" name="Shape 861"/>
          <p:cNvCxnSpPr>
            <a:stCxn id="859" idx="2"/>
            <a:endCxn id="856" idx="0"/>
          </p:cNvCxnSpPr>
          <p:nvPr/>
        </p:nvCxnSpPr>
        <p:spPr>
          <a:xfrm flipH="1" rot="-5400000">
            <a:off x="5004023" y="1896900"/>
            <a:ext cx="628800" cy="14931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62" name="Shape 862"/>
          <p:cNvCxnSpPr>
            <a:stCxn id="858" idx="2"/>
            <a:endCxn id="857" idx="0"/>
          </p:cNvCxnSpPr>
          <p:nvPr/>
        </p:nvCxnSpPr>
        <p:spPr>
          <a:xfrm flipH="1" rot="-5400000">
            <a:off x="3411650" y="3637075"/>
            <a:ext cx="827400" cy="1492800"/>
          </a:xfrm>
          <a:prstGeom prst="bentConnector3">
            <a:avLst>
              <a:gd fmla="val 50005" name="adj1"/>
            </a:avLst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63" name="Shape 863"/>
          <p:cNvSpPr/>
          <p:nvPr/>
        </p:nvSpPr>
        <p:spPr>
          <a:xfrm>
            <a:off x="7482225" y="2527375"/>
            <a:ext cx="1492800" cy="628800"/>
          </a:xfrm>
          <a:prstGeom prst="wedgeRoundRectCallout">
            <a:avLst>
              <a:gd fmla="val -69844" name="adj1"/>
              <a:gd fmla="val 3411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/>
              <a:t>k平均法</a:t>
            </a:r>
          </a:p>
        </p:txBody>
      </p:sp>
      <p:sp>
        <p:nvSpPr>
          <p:cNvPr id="864" name="Shape 864"/>
          <p:cNvSpPr/>
          <p:nvPr/>
        </p:nvSpPr>
        <p:spPr>
          <a:xfrm>
            <a:off x="7482225" y="4069075"/>
            <a:ext cx="1492800" cy="1011900"/>
          </a:xfrm>
          <a:prstGeom prst="wedgeRoundRectCallout">
            <a:avLst>
              <a:gd fmla="val -66848" name="adj1"/>
              <a:gd fmla="val -5874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/>
              <a:t>資料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/>
              <a:t>預測級</a:t>
            </a:r>
          </a:p>
        </p:txBody>
      </p:sp>
      <p:sp>
        <p:nvSpPr>
          <p:cNvPr id="865" name="Shape 865"/>
          <p:cNvSpPr/>
          <p:nvPr/>
        </p:nvSpPr>
        <p:spPr>
          <a:xfrm>
            <a:off x="326050" y="2527375"/>
            <a:ext cx="1492800" cy="1011900"/>
          </a:xfrm>
          <a:prstGeom prst="wedgeRoundRectCallout">
            <a:avLst>
              <a:gd fmla="val 75966" name="adj1"/>
              <a:gd fmla="val 3026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/>
              <a:t>資料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/>
              <a:t>敘述級</a:t>
            </a:r>
          </a:p>
        </p:txBody>
      </p:sp>
      <p:sp>
        <p:nvSpPr>
          <p:cNvPr id="866" name="Shape 866"/>
          <p:cNvSpPr/>
          <p:nvPr/>
        </p:nvSpPr>
        <p:spPr>
          <a:xfrm>
            <a:off x="326050" y="3877525"/>
            <a:ext cx="1492800" cy="1011900"/>
          </a:xfrm>
          <a:prstGeom prst="wedgeRoundRectCallout">
            <a:avLst>
              <a:gd fmla="val 75966" name="adj1"/>
              <a:gd fmla="val -5645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/>
              <a:t>資料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/>
              <a:t>檢定級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>
            <p:ph idx="1" type="body"/>
          </p:nvPr>
        </p:nvSpPr>
        <p:spPr>
          <a:xfrm>
            <a:off x="90610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zh-TW"/>
              <a:t>資料敘述級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統計圖表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中心與離度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群集分析</a:t>
            </a:r>
            <a:r>
              <a:rPr lang="zh-TW" sz="1800"/>
              <a:t> (資料探勘)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規劃求解</a:t>
            </a:r>
            <a:r>
              <a:rPr lang="zh-TW" sz="1800"/>
              <a:t> (最佳化問題)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zh-TW"/>
              <a:t>資料檢定級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獨立樣本t檢定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積差相關分析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卡方獨立性檢定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滯後序列分析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3" name="Shape 8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74" name="Shape 87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統計跟大數據有什麼關係？</a:t>
            </a:r>
          </a:p>
        </p:txBody>
      </p:sp>
      <p:sp>
        <p:nvSpPr>
          <p:cNvPr id="875" name="Shape 87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熊部長問號圖.png" id="876" name="Shape 8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50" y="2428863"/>
            <a:ext cx="403860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相關分析的流程</a:t>
            </a:r>
          </a:p>
        </p:txBody>
      </p:sp>
      <p:sp>
        <p:nvSpPr>
          <p:cNvPr id="883" name="Shape 8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84" name="Shape 88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5" name="Shape 885"/>
          <p:cNvSpPr/>
          <p:nvPr/>
        </p:nvSpPr>
        <p:spPr>
          <a:xfrm>
            <a:off x="400300" y="3141425"/>
            <a:ext cx="10917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BAC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母體</a:t>
            </a:r>
          </a:p>
        </p:txBody>
      </p:sp>
      <p:sp>
        <p:nvSpPr>
          <p:cNvPr id="886" name="Shape 886"/>
          <p:cNvSpPr/>
          <p:nvPr/>
        </p:nvSpPr>
        <p:spPr>
          <a:xfrm>
            <a:off x="524650" y="3814175"/>
            <a:ext cx="842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BAC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參數</a:t>
            </a:r>
          </a:p>
        </p:txBody>
      </p:sp>
      <p:sp>
        <p:nvSpPr>
          <p:cNvPr id="887" name="Shape 887"/>
          <p:cNvSpPr/>
          <p:nvPr/>
        </p:nvSpPr>
        <p:spPr>
          <a:xfrm>
            <a:off x="2174625" y="3141425"/>
            <a:ext cx="13584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樣本</a:t>
            </a:r>
          </a:p>
        </p:txBody>
      </p:sp>
      <p:sp>
        <p:nvSpPr>
          <p:cNvPr id="888" name="Shape 888"/>
          <p:cNvSpPr/>
          <p:nvPr/>
        </p:nvSpPr>
        <p:spPr>
          <a:xfrm>
            <a:off x="2246500" y="3814175"/>
            <a:ext cx="1214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樣本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統計量</a:t>
            </a:r>
          </a:p>
        </p:txBody>
      </p:sp>
      <p:sp>
        <p:nvSpPr>
          <p:cNvPr id="889" name="Shape 889"/>
          <p:cNvSpPr txBox="1"/>
          <p:nvPr/>
        </p:nvSpPr>
        <p:spPr>
          <a:xfrm>
            <a:off x="1415475" y="3535550"/>
            <a:ext cx="898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抽樣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測量</a:t>
            </a:r>
          </a:p>
        </p:txBody>
      </p:sp>
      <p:cxnSp>
        <p:nvCxnSpPr>
          <p:cNvPr id="890" name="Shape 890"/>
          <p:cNvCxnSpPr/>
          <p:nvPr/>
        </p:nvCxnSpPr>
        <p:spPr>
          <a:xfrm>
            <a:off x="1494750" y="3535550"/>
            <a:ext cx="6645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91" name="Shape 891"/>
          <p:cNvSpPr/>
          <p:nvPr/>
        </p:nvSpPr>
        <p:spPr>
          <a:xfrm>
            <a:off x="5183563" y="3141425"/>
            <a:ext cx="27069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統計檢定</a:t>
            </a:r>
          </a:p>
        </p:txBody>
      </p:sp>
      <p:sp>
        <p:nvSpPr>
          <p:cNvPr id="892" name="Shape 892"/>
          <p:cNvSpPr/>
          <p:nvPr/>
        </p:nvSpPr>
        <p:spPr>
          <a:xfrm>
            <a:off x="5282663" y="3814175"/>
            <a:ext cx="1214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統計量</a:t>
            </a:r>
          </a:p>
        </p:txBody>
      </p:sp>
      <p:cxnSp>
        <p:nvCxnSpPr>
          <p:cNvPr id="893" name="Shape 893"/>
          <p:cNvCxnSpPr/>
          <p:nvPr/>
        </p:nvCxnSpPr>
        <p:spPr>
          <a:xfrm>
            <a:off x="3533025" y="3535550"/>
            <a:ext cx="4317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94" name="Shape 894"/>
          <p:cNvSpPr txBox="1"/>
          <p:nvPr/>
        </p:nvSpPr>
        <p:spPr>
          <a:xfrm>
            <a:off x="3529500" y="3535550"/>
            <a:ext cx="439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計算</a:t>
            </a:r>
          </a:p>
        </p:txBody>
      </p:sp>
      <p:sp>
        <p:nvSpPr>
          <p:cNvPr id="895" name="Shape 895"/>
          <p:cNvSpPr/>
          <p:nvPr/>
        </p:nvSpPr>
        <p:spPr>
          <a:xfrm>
            <a:off x="6596463" y="3814175"/>
            <a:ext cx="1214700" cy="9264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機率值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p值</a:t>
            </a:r>
          </a:p>
        </p:txBody>
      </p:sp>
      <p:sp>
        <p:nvSpPr>
          <p:cNvPr id="896" name="Shape 896"/>
          <p:cNvSpPr/>
          <p:nvPr/>
        </p:nvSpPr>
        <p:spPr>
          <a:xfrm>
            <a:off x="8368513" y="3219919"/>
            <a:ext cx="612250" cy="631261"/>
          </a:xfrm>
          <a:prstGeom prst="flowChartDecision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97" name="Shape 897"/>
          <p:cNvCxnSpPr/>
          <p:nvPr/>
        </p:nvCxnSpPr>
        <p:spPr>
          <a:xfrm>
            <a:off x="7894738" y="3535550"/>
            <a:ext cx="4695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8" name="Shape 898"/>
          <p:cNvCxnSpPr>
            <a:stCxn id="896" idx="2"/>
            <a:endCxn id="886" idx="2"/>
          </p:cNvCxnSpPr>
          <p:nvPr/>
        </p:nvCxnSpPr>
        <p:spPr>
          <a:xfrm rot="5400000">
            <a:off x="4365588" y="431631"/>
            <a:ext cx="889500" cy="7728600"/>
          </a:xfrm>
          <a:prstGeom prst="bentConnector3">
            <a:avLst>
              <a:gd fmla="val 180483" name="adj1"/>
            </a:avLst>
          </a:prstGeom>
          <a:noFill/>
          <a:ln cap="flat" cmpd="sng" w="28575">
            <a:solidFill>
              <a:srgbClr val="BF9000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899" name="Shape 899"/>
          <p:cNvSpPr txBox="1"/>
          <p:nvPr/>
        </p:nvSpPr>
        <p:spPr>
          <a:xfrm>
            <a:off x="7910263" y="3532025"/>
            <a:ext cx="8985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真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偽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判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斷</a:t>
            </a:r>
          </a:p>
        </p:txBody>
      </p:sp>
      <p:sp>
        <p:nvSpPr>
          <p:cNvPr id="900" name="Shape 900"/>
          <p:cNvSpPr/>
          <p:nvPr/>
        </p:nvSpPr>
        <p:spPr>
          <a:xfrm>
            <a:off x="3951850" y="3141425"/>
            <a:ext cx="838200" cy="1787100"/>
          </a:xfrm>
          <a:prstGeom prst="rect">
            <a:avLst/>
          </a:prstGeom>
          <a:solidFill>
            <a:srgbClr val="C0504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相關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係數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r</a:t>
            </a:r>
          </a:p>
        </p:txBody>
      </p:sp>
      <p:cxnSp>
        <p:nvCxnSpPr>
          <p:cNvPr id="901" name="Shape 901"/>
          <p:cNvCxnSpPr/>
          <p:nvPr/>
        </p:nvCxnSpPr>
        <p:spPr>
          <a:xfrm>
            <a:off x="4771825" y="3535550"/>
            <a:ext cx="4317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02" name="Shape 902"/>
          <p:cNvSpPr txBox="1"/>
          <p:nvPr/>
        </p:nvSpPr>
        <p:spPr>
          <a:xfrm>
            <a:off x="4768300" y="3535550"/>
            <a:ext cx="439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計算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相關分析</a:t>
            </a:r>
            <a:r>
              <a:rPr lang="zh-TW" u="sng"/>
              <a:t>搭配應用</a:t>
            </a:r>
            <a:r>
              <a:rPr lang="zh-TW"/>
              <a:t>的流程</a:t>
            </a:r>
          </a:p>
        </p:txBody>
      </p:sp>
      <p:sp>
        <p:nvSpPr>
          <p:cNvPr id="909" name="Shape 9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10" name="Shape 91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1" name="Shape 911"/>
          <p:cNvSpPr/>
          <p:nvPr/>
        </p:nvSpPr>
        <p:spPr>
          <a:xfrm>
            <a:off x="229500" y="3141425"/>
            <a:ext cx="6645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BAC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母體</a:t>
            </a:r>
          </a:p>
        </p:txBody>
      </p:sp>
      <p:sp>
        <p:nvSpPr>
          <p:cNvPr id="912" name="Shape 912"/>
          <p:cNvSpPr/>
          <p:nvPr/>
        </p:nvSpPr>
        <p:spPr>
          <a:xfrm>
            <a:off x="1580325" y="3141425"/>
            <a:ext cx="5811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樣本</a:t>
            </a:r>
          </a:p>
        </p:txBody>
      </p:sp>
      <p:sp>
        <p:nvSpPr>
          <p:cNvPr id="913" name="Shape 913"/>
          <p:cNvSpPr txBox="1"/>
          <p:nvPr/>
        </p:nvSpPr>
        <p:spPr>
          <a:xfrm>
            <a:off x="817475" y="3535550"/>
            <a:ext cx="898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抽樣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測量</a:t>
            </a:r>
          </a:p>
        </p:txBody>
      </p:sp>
      <p:cxnSp>
        <p:nvCxnSpPr>
          <p:cNvPr id="914" name="Shape 914"/>
          <p:cNvCxnSpPr/>
          <p:nvPr/>
        </p:nvCxnSpPr>
        <p:spPr>
          <a:xfrm>
            <a:off x="896750" y="3535550"/>
            <a:ext cx="6645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15" name="Shape 915"/>
          <p:cNvSpPr/>
          <p:nvPr/>
        </p:nvSpPr>
        <p:spPr>
          <a:xfrm>
            <a:off x="3811966" y="3141425"/>
            <a:ext cx="7650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統計檢定</a:t>
            </a:r>
          </a:p>
        </p:txBody>
      </p:sp>
      <p:cxnSp>
        <p:nvCxnSpPr>
          <p:cNvPr id="916" name="Shape 916"/>
          <p:cNvCxnSpPr/>
          <p:nvPr/>
        </p:nvCxnSpPr>
        <p:spPr>
          <a:xfrm>
            <a:off x="2161425" y="3535550"/>
            <a:ext cx="4317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17" name="Shape 917"/>
          <p:cNvSpPr txBox="1"/>
          <p:nvPr/>
        </p:nvSpPr>
        <p:spPr>
          <a:xfrm>
            <a:off x="2157900" y="3535550"/>
            <a:ext cx="439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計算</a:t>
            </a:r>
          </a:p>
        </p:txBody>
      </p:sp>
      <p:cxnSp>
        <p:nvCxnSpPr>
          <p:cNvPr id="918" name="Shape 918"/>
          <p:cNvCxnSpPr/>
          <p:nvPr/>
        </p:nvCxnSpPr>
        <p:spPr>
          <a:xfrm>
            <a:off x="4570113" y="3535550"/>
            <a:ext cx="4695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19" name="Shape 919"/>
          <p:cNvSpPr txBox="1"/>
          <p:nvPr/>
        </p:nvSpPr>
        <p:spPr>
          <a:xfrm>
            <a:off x="4585638" y="3532025"/>
            <a:ext cx="8985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真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偽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判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斷</a:t>
            </a:r>
          </a:p>
        </p:txBody>
      </p:sp>
      <p:sp>
        <p:nvSpPr>
          <p:cNvPr id="920" name="Shape 920"/>
          <p:cNvSpPr/>
          <p:nvPr/>
        </p:nvSpPr>
        <p:spPr>
          <a:xfrm>
            <a:off x="2580250" y="3141425"/>
            <a:ext cx="838200" cy="1787100"/>
          </a:xfrm>
          <a:prstGeom prst="rect">
            <a:avLst/>
          </a:prstGeom>
          <a:solidFill>
            <a:srgbClr val="C0504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相關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係數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r</a:t>
            </a:r>
          </a:p>
        </p:txBody>
      </p:sp>
      <p:cxnSp>
        <p:nvCxnSpPr>
          <p:cNvPr id="921" name="Shape 921"/>
          <p:cNvCxnSpPr/>
          <p:nvPr/>
        </p:nvCxnSpPr>
        <p:spPr>
          <a:xfrm>
            <a:off x="3400225" y="3535550"/>
            <a:ext cx="4317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22" name="Shape 922"/>
          <p:cNvSpPr txBox="1"/>
          <p:nvPr/>
        </p:nvSpPr>
        <p:spPr>
          <a:xfrm>
            <a:off x="3396700" y="3535550"/>
            <a:ext cx="439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計算</a:t>
            </a:r>
          </a:p>
        </p:txBody>
      </p:sp>
      <p:pic>
        <p:nvPicPr>
          <p:cNvPr id="923" name="Shape 9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071475" y="2261975"/>
            <a:ext cx="1784650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Shape 924"/>
          <p:cNvSpPr txBox="1"/>
          <p:nvPr/>
        </p:nvSpPr>
        <p:spPr>
          <a:xfrm>
            <a:off x="3320500" y="16311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人工智慧</a:t>
            </a:r>
          </a:p>
        </p:txBody>
      </p:sp>
      <p:cxnSp>
        <p:nvCxnSpPr>
          <p:cNvPr id="925" name="Shape 925"/>
          <p:cNvCxnSpPr>
            <a:stCxn id="923" idx="2"/>
          </p:cNvCxnSpPr>
          <p:nvPr/>
        </p:nvCxnSpPr>
        <p:spPr>
          <a:xfrm flipH="1" rot="5400000">
            <a:off x="2999950" y="2537475"/>
            <a:ext cx="552300" cy="5375400"/>
          </a:xfrm>
          <a:prstGeom prst="bentConnector4">
            <a:avLst>
              <a:gd fmla="val -43115" name="adj1"/>
              <a:gd fmla="val 100407" name="adj2"/>
            </a:avLst>
          </a:prstGeom>
          <a:noFill/>
          <a:ln cap="flat" cmpd="sng" w="28575">
            <a:solidFill>
              <a:srgbClr val="BF9000"/>
            </a:solidFill>
            <a:prstDash val="dash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簡易型人工智慧專家系統</a:t>
            </a:r>
          </a:p>
        </p:txBody>
      </p:sp>
      <p:sp>
        <p:nvSpPr>
          <p:cNvPr id="932" name="Shape 9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33" name="Shape 93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4" name="Shape 934"/>
          <p:cNvPicPr preferRelativeResize="0"/>
          <p:nvPr/>
        </p:nvPicPr>
        <p:blipFill rotWithShape="1">
          <a:blip r:embed="rId3">
            <a:alphaModFix/>
          </a:blip>
          <a:srcRect b="50670" l="0" r="22952" t="0"/>
          <a:stretch/>
        </p:blipFill>
        <p:spPr>
          <a:xfrm>
            <a:off x="644400" y="2027775"/>
            <a:ext cx="3380950" cy="23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Shape 935"/>
          <p:cNvPicPr preferRelativeResize="0"/>
          <p:nvPr/>
        </p:nvPicPr>
        <p:blipFill rotWithShape="1">
          <a:blip r:embed="rId4">
            <a:alphaModFix/>
          </a:blip>
          <a:srcRect b="25384" l="0" r="0" t="0"/>
          <a:stretch/>
        </p:blipFill>
        <p:spPr>
          <a:xfrm>
            <a:off x="3986700" y="2609225"/>
            <a:ext cx="4388000" cy="36077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36" name="Shape 936"/>
          <p:cNvSpPr/>
          <p:nvPr/>
        </p:nvSpPr>
        <p:spPr>
          <a:xfrm>
            <a:off x="644400" y="2268621"/>
            <a:ext cx="1711200" cy="489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937" name="Shape 937"/>
          <p:cNvSpPr/>
          <p:nvPr/>
        </p:nvSpPr>
        <p:spPr>
          <a:xfrm flipH="1" rot="899432">
            <a:off x="2398078" y="2660208"/>
            <a:ext cx="1498496" cy="52460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descr="slide 問號臉" id="331" name="Shape 331"/>
          <p:cNvPicPr preferRelativeResize="0"/>
          <p:nvPr/>
        </p:nvPicPr>
        <p:blipFill rotWithShape="1">
          <a:blip r:embed="rId3">
            <a:alphaModFix/>
          </a:blip>
          <a:srcRect b="32088" l="0" r="0" t="0"/>
          <a:stretch/>
        </p:blipFill>
        <p:spPr>
          <a:xfrm>
            <a:off x="0" y="494600"/>
            <a:ext cx="9143999" cy="60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44" name="Shape 94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5" name="Shape 945"/>
          <p:cNvPicPr preferRelativeResize="0"/>
          <p:nvPr/>
        </p:nvPicPr>
        <p:blipFill rotWithShape="1">
          <a:blip r:embed="rId3">
            <a:alphaModFix/>
          </a:blip>
          <a:srcRect b="0" l="0" r="0" t="6410"/>
          <a:stretch/>
        </p:blipFill>
        <p:spPr>
          <a:xfrm>
            <a:off x="0" y="1520675"/>
            <a:ext cx="9144000" cy="5032524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Shape 9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簡易型人工智慧專家系統</a:t>
            </a:r>
          </a:p>
        </p:txBody>
      </p:sp>
      <p:sp>
        <p:nvSpPr>
          <p:cNvPr id="947" name="Shape 947"/>
          <p:cNvSpPr/>
          <p:nvPr/>
        </p:nvSpPr>
        <p:spPr>
          <a:xfrm>
            <a:off x="412325" y="1994800"/>
            <a:ext cx="2181900" cy="1836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科學競賽活動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參賽者資料 - data.csv</a:t>
            </a:r>
          </a:p>
        </p:txBody>
      </p:sp>
      <p:pic>
        <p:nvPicPr>
          <p:cNvPr descr="google spreadsheet.png" id="948" name="Shape 9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400" y="1170700"/>
            <a:ext cx="773750" cy="9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/>
          <p:nvPr/>
        </p:nvSpPr>
        <p:spPr>
          <a:xfrm flipH="1">
            <a:off x="2342450" y="2584000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相關分析</a:t>
            </a:r>
            <a:r>
              <a:rPr lang="zh-TW" u="sng"/>
              <a:t>搭配應用</a:t>
            </a:r>
            <a:r>
              <a:rPr lang="zh-TW"/>
              <a:t>的流程</a:t>
            </a:r>
          </a:p>
        </p:txBody>
      </p:sp>
      <p:sp>
        <p:nvSpPr>
          <p:cNvPr id="956" name="Shape 9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57" name="Shape 95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8" name="Shape 958"/>
          <p:cNvSpPr/>
          <p:nvPr/>
        </p:nvSpPr>
        <p:spPr>
          <a:xfrm>
            <a:off x="229500" y="3141425"/>
            <a:ext cx="6645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BAC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母體</a:t>
            </a:r>
          </a:p>
        </p:txBody>
      </p:sp>
      <p:sp>
        <p:nvSpPr>
          <p:cNvPr id="959" name="Shape 959"/>
          <p:cNvSpPr/>
          <p:nvPr/>
        </p:nvSpPr>
        <p:spPr>
          <a:xfrm>
            <a:off x="1580325" y="3141425"/>
            <a:ext cx="5811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樣本</a:t>
            </a:r>
          </a:p>
        </p:txBody>
      </p:sp>
      <p:sp>
        <p:nvSpPr>
          <p:cNvPr id="960" name="Shape 960"/>
          <p:cNvSpPr txBox="1"/>
          <p:nvPr/>
        </p:nvSpPr>
        <p:spPr>
          <a:xfrm>
            <a:off x="817475" y="3535550"/>
            <a:ext cx="898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抽樣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測量</a:t>
            </a:r>
          </a:p>
        </p:txBody>
      </p:sp>
      <p:cxnSp>
        <p:nvCxnSpPr>
          <p:cNvPr id="961" name="Shape 961"/>
          <p:cNvCxnSpPr/>
          <p:nvPr/>
        </p:nvCxnSpPr>
        <p:spPr>
          <a:xfrm>
            <a:off x="896750" y="3535550"/>
            <a:ext cx="6645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62" name="Shape 962"/>
          <p:cNvSpPr/>
          <p:nvPr/>
        </p:nvSpPr>
        <p:spPr>
          <a:xfrm>
            <a:off x="3811966" y="3141425"/>
            <a:ext cx="7650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統計檢定</a:t>
            </a:r>
          </a:p>
        </p:txBody>
      </p:sp>
      <p:cxnSp>
        <p:nvCxnSpPr>
          <p:cNvPr id="963" name="Shape 963"/>
          <p:cNvCxnSpPr/>
          <p:nvPr/>
        </p:nvCxnSpPr>
        <p:spPr>
          <a:xfrm>
            <a:off x="2161425" y="3535550"/>
            <a:ext cx="4317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64" name="Shape 964"/>
          <p:cNvSpPr txBox="1"/>
          <p:nvPr/>
        </p:nvSpPr>
        <p:spPr>
          <a:xfrm>
            <a:off x="2157900" y="3535550"/>
            <a:ext cx="439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計算</a:t>
            </a:r>
          </a:p>
        </p:txBody>
      </p:sp>
      <p:cxnSp>
        <p:nvCxnSpPr>
          <p:cNvPr id="965" name="Shape 965"/>
          <p:cNvCxnSpPr/>
          <p:nvPr/>
        </p:nvCxnSpPr>
        <p:spPr>
          <a:xfrm>
            <a:off x="4570113" y="3535550"/>
            <a:ext cx="4695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66" name="Shape 966"/>
          <p:cNvSpPr txBox="1"/>
          <p:nvPr/>
        </p:nvSpPr>
        <p:spPr>
          <a:xfrm>
            <a:off x="4585638" y="3532025"/>
            <a:ext cx="8985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真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偽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判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斷</a:t>
            </a:r>
          </a:p>
        </p:txBody>
      </p:sp>
      <p:sp>
        <p:nvSpPr>
          <p:cNvPr id="967" name="Shape 967"/>
          <p:cNvSpPr/>
          <p:nvPr/>
        </p:nvSpPr>
        <p:spPr>
          <a:xfrm>
            <a:off x="2580250" y="3141425"/>
            <a:ext cx="838200" cy="1787100"/>
          </a:xfrm>
          <a:prstGeom prst="rect">
            <a:avLst/>
          </a:prstGeom>
          <a:solidFill>
            <a:srgbClr val="C0504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相關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係數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r</a:t>
            </a:r>
          </a:p>
        </p:txBody>
      </p:sp>
      <p:cxnSp>
        <p:nvCxnSpPr>
          <p:cNvPr id="968" name="Shape 968"/>
          <p:cNvCxnSpPr/>
          <p:nvPr/>
        </p:nvCxnSpPr>
        <p:spPr>
          <a:xfrm>
            <a:off x="3400225" y="3535550"/>
            <a:ext cx="4317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69" name="Shape 969"/>
          <p:cNvSpPr txBox="1"/>
          <p:nvPr/>
        </p:nvSpPr>
        <p:spPr>
          <a:xfrm>
            <a:off x="3396700" y="3535550"/>
            <a:ext cx="439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計算</a:t>
            </a:r>
          </a:p>
        </p:txBody>
      </p:sp>
      <p:pic>
        <p:nvPicPr>
          <p:cNvPr id="970" name="Shape 9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071475" y="2261975"/>
            <a:ext cx="1784650" cy="32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Shape 971"/>
          <p:cNvSpPr txBox="1"/>
          <p:nvPr/>
        </p:nvSpPr>
        <p:spPr>
          <a:xfrm>
            <a:off x="3320500" y="16311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人工智慧</a:t>
            </a:r>
          </a:p>
        </p:txBody>
      </p:sp>
      <p:sp>
        <p:nvSpPr>
          <p:cNvPr id="972" name="Shape 972"/>
          <p:cNvSpPr/>
          <p:nvPr/>
        </p:nvSpPr>
        <p:spPr>
          <a:xfrm>
            <a:off x="7012350" y="2659675"/>
            <a:ext cx="1784700" cy="1022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達到顯著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方案A</a:t>
            </a:r>
          </a:p>
        </p:txBody>
      </p:sp>
      <p:sp>
        <p:nvSpPr>
          <p:cNvPr id="973" name="Shape 973"/>
          <p:cNvSpPr/>
          <p:nvPr/>
        </p:nvSpPr>
        <p:spPr>
          <a:xfrm>
            <a:off x="7012350" y="4284725"/>
            <a:ext cx="1784700" cy="10227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未達顯著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方案B</a:t>
            </a:r>
          </a:p>
        </p:txBody>
      </p:sp>
      <p:cxnSp>
        <p:nvCxnSpPr>
          <p:cNvPr id="974" name="Shape 974"/>
          <p:cNvCxnSpPr/>
          <p:nvPr/>
        </p:nvCxnSpPr>
        <p:spPr>
          <a:xfrm>
            <a:off x="6542838" y="3171025"/>
            <a:ext cx="4695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5" name="Shape 975"/>
          <p:cNvCxnSpPr/>
          <p:nvPr/>
        </p:nvCxnSpPr>
        <p:spPr>
          <a:xfrm>
            <a:off x="6542838" y="4796075"/>
            <a:ext cx="4695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6" name="Shape 976"/>
          <p:cNvCxnSpPr>
            <a:stCxn id="970" idx="2"/>
          </p:cNvCxnSpPr>
          <p:nvPr/>
        </p:nvCxnSpPr>
        <p:spPr>
          <a:xfrm flipH="1" rot="5400000">
            <a:off x="2999950" y="2537475"/>
            <a:ext cx="552300" cy="5375400"/>
          </a:xfrm>
          <a:prstGeom prst="bentConnector4">
            <a:avLst>
              <a:gd fmla="val -43115" name="adj1"/>
              <a:gd fmla="val 100407" name="adj2"/>
            </a:avLst>
          </a:prstGeom>
          <a:noFill/>
          <a:ln cap="flat" cmpd="sng" w="28575">
            <a:solidFill>
              <a:srgbClr val="BF9000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977" name="Shape 977"/>
          <p:cNvSpPr txBox="1"/>
          <p:nvPr/>
        </p:nvSpPr>
        <p:spPr>
          <a:xfrm>
            <a:off x="6814650" y="2261975"/>
            <a:ext cx="2180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發現相關模式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/>
          <p:nvPr/>
        </p:nvSpPr>
        <p:spPr>
          <a:xfrm>
            <a:off x="817475" y="1776300"/>
            <a:ext cx="1144800" cy="1203900"/>
          </a:xfrm>
          <a:prstGeom prst="wedgeEllipseCallout">
            <a:avLst>
              <a:gd fmla="val -15922" name="adj1"/>
              <a:gd fmla="val 84801" name="adj2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descr="slide 泡沫, 高加索, 思想, 白日梦, 做白日梦, 梦, 脸, 女性, 女孩, 理念, 孤立, 寻找, 人, 肖像, 思维, 女子, 年轻 , 免費的照片,  免费图片 Bubble, caucasian, thinking, daydreaming, daydreaming, dream, face, female, girl, idea, isolated, looking, person, portrait, thinking, woman, young, free photo, free picture" id="984" name="Shape 9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474" y="2174600"/>
            <a:ext cx="1932125" cy="3414099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Shape 98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相關分析</a:t>
            </a:r>
            <a:r>
              <a:rPr lang="zh-TW" u="sng"/>
              <a:t>搭配應用</a:t>
            </a:r>
            <a:r>
              <a:rPr lang="zh-TW"/>
              <a:t>的流程</a:t>
            </a:r>
          </a:p>
        </p:txBody>
      </p:sp>
      <p:sp>
        <p:nvSpPr>
          <p:cNvPr id="986" name="Shape 9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87" name="Shape 98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8" name="Shape 988"/>
          <p:cNvSpPr/>
          <p:nvPr/>
        </p:nvSpPr>
        <p:spPr>
          <a:xfrm>
            <a:off x="229500" y="3141425"/>
            <a:ext cx="6645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BAC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母體</a:t>
            </a:r>
          </a:p>
        </p:txBody>
      </p:sp>
      <p:sp>
        <p:nvSpPr>
          <p:cNvPr id="989" name="Shape 989"/>
          <p:cNvSpPr/>
          <p:nvPr/>
        </p:nvSpPr>
        <p:spPr>
          <a:xfrm>
            <a:off x="1580325" y="3141425"/>
            <a:ext cx="5811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樣本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817475" y="3535550"/>
            <a:ext cx="898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抽樣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測量</a:t>
            </a:r>
          </a:p>
        </p:txBody>
      </p:sp>
      <p:cxnSp>
        <p:nvCxnSpPr>
          <p:cNvPr id="991" name="Shape 991"/>
          <p:cNvCxnSpPr/>
          <p:nvPr/>
        </p:nvCxnSpPr>
        <p:spPr>
          <a:xfrm>
            <a:off x="896750" y="3535550"/>
            <a:ext cx="6645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2" name="Shape 992"/>
          <p:cNvSpPr/>
          <p:nvPr/>
        </p:nvSpPr>
        <p:spPr>
          <a:xfrm>
            <a:off x="3811966" y="3141425"/>
            <a:ext cx="7650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統計檢定</a:t>
            </a:r>
          </a:p>
        </p:txBody>
      </p:sp>
      <p:cxnSp>
        <p:nvCxnSpPr>
          <p:cNvPr id="993" name="Shape 993"/>
          <p:cNvCxnSpPr/>
          <p:nvPr/>
        </p:nvCxnSpPr>
        <p:spPr>
          <a:xfrm>
            <a:off x="2161425" y="3535550"/>
            <a:ext cx="4317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4" name="Shape 994"/>
          <p:cNvSpPr txBox="1"/>
          <p:nvPr/>
        </p:nvSpPr>
        <p:spPr>
          <a:xfrm>
            <a:off x="2157900" y="3535550"/>
            <a:ext cx="439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計算</a:t>
            </a:r>
          </a:p>
        </p:txBody>
      </p:sp>
      <p:cxnSp>
        <p:nvCxnSpPr>
          <p:cNvPr id="995" name="Shape 995"/>
          <p:cNvCxnSpPr/>
          <p:nvPr/>
        </p:nvCxnSpPr>
        <p:spPr>
          <a:xfrm>
            <a:off x="4570113" y="3535550"/>
            <a:ext cx="4695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6" name="Shape 996"/>
          <p:cNvSpPr txBox="1"/>
          <p:nvPr/>
        </p:nvSpPr>
        <p:spPr>
          <a:xfrm>
            <a:off x="4585638" y="3532025"/>
            <a:ext cx="8985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真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偽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判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斷</a:t>
            </a:r>
          </a:p>
        </p:txBody>
      </p:sp>
      <p:sp>
        <p:nvSpPr>
          <p:cNvPr id="997" name="Shape 997"/>
          <p:cNvSpPr/>
          <p:nvPr/>
        </p:nvSpPr>
        <p:spPr>
          <a:xfrm>
            <a:off x="2580250" y="3141425"/>
            <a:ext cx="838200" cy="1787100"/>
          </a:xfrm>
          <a:prstGeom prst="rect">
            <a:avLst/>
          </a:prstGeom>
          <a:solidFill>
            <a:srgbClr val="C0504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相關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係數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r</a:t>
            </a:r>
          </a:p>
        </p:txBody>
      </p:sp>
      <p:cxnSp>
        <p:nvCxnSpPr>
          <p:cNvPr id="998" name="Shape 998"/>
          <p:cNvCxnSpPr/>
          <p:nvPr/>
        </p:nvCxnSpPr>
        <p:spPr>
          <a:xfrm>
            <a:off x="3400225" y="3535550"/>
            <a:ext cx="4317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9" name="Shape 999"/>
          <p:cNvSpPr txBox="1"/>
          <p:nvPr/>
        </p:nvSpPr>
        <p:spPr>
          <a:xfrm>
            <a:off x="3396700" y="3535550"/>
            <a:ext cx="439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計算</a:t>
            </a:r>
          </a:p>
        </p:txBody>
      </p:sp>
      <p:sp>
        <p:nvSpPr>
          <p:cNvPr id="1000" name="Shape 1000"/>
          <p:cNvSpPr txBox="1"/>
          <p:nvPr/>
        </p:nvSpPr>
        <p:spPr>
          <a:xfrm>
            <a:off x="3320500" y="16311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人類</a:t>
            </a:r>
          </a:p>
        </p:txBody>
      </p:sp>
      <p:sp>
        <p:nvSpPr>
          <p:cNvPr id="1001" name="Shape 1001"/>
          <p:cNvSpPr/>
          <p:nvPr/>
        </p:nvSpPr>
        <p:spPr>
          <a:xfrm>
            <a:off x="7012350" y="2659675"/>
            <a:ext cx="1784700" cy="1022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達到顯著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方案A</a:t>
            </a:r>
          </a:p>
        </p:txBody>
      </p:sp>
      <p:sp>
        <p:nvSpPr>
          <p:cNvPr id="1002" name="Shape 1002"/>
          <p:cNvSpPr/>
          <p:nvPr/>
        </p:nvSpPr>
        <p:spPr>
          <a:xfrm>
            <a:off x="7012350" y="4284725"/>
            <a:ext cx="1784700" cy="10227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未達顯著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方案B</a:t>
            </a:r>
          </a:p>
        </p:txBody>
      </p:sp>
      <p:cxnSp>
        <p:nvCxnSpPr>
          <p:cNvPr id="1003" name="Shape 1003"/>
          <p:cNvCxnSpPr/>
          <p:nvPr/>
        </p:nvCxnSpPr>
        <p:spPr>
          <a:xfrm>
            <a:off x="6542838" y="3171025"/>
            <a:ext cx="4695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4" name="Shape 1004"/>
          <p:cNvCxnSpPr/>
          <p:nvPr/>
        </p:nvCxnSpPr>
        <p:spPr>
          <a:xfrm>
            <a:off x="6542838" y="4796075"/>
            <a:ext cx="4695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5" name="Shape 1005"/>
          <p:cNvCxnSpPr>
            <a:stCxn id="984" idx="2"/>
            <a:endCxn id="988" idx="2"/>
          </p:cNvCxnSpPr>
          <p:nvPr/>
        </p:nvCxnSpPr>
        <p:spPr>
          <a:xfrm flipH="1" rot="5400000">
            <a:off x="2969437" y="2520599"/>
            <a:ext cx="660300" cy="5475900"/>
          </a:xfrm>
          <a:prstGeom prst="bentConnector3">
            <a:avLst>
              <a:gd fmla="val -36063" name="adj1"/>
            </a:avLst>
          </a:prstGeom>
          <a:noFill/>
          <a:ln cap="flat" cmpd="sng" w="28575">
            <a:solidFill>
              <a:srgbClr val="BF9000"/>
            </a:solidFill>
            <a:prstDash val="dash"/>
            <a:round/>
            <a:headEnd len="lg" w="lg" type="none"/>
            <a:tailEnd len="lg" w="lg" type="triangle"/>
          </a:ln>
        </p:spPr>
      </p:cxnSp>
      <p:pic>
        <p:nvPicPr>
          <p:cNvPr descr="slide 泡沫, 高加索, 思想, 白日梦, 做白日梦, 梦, 脸, 女性, 女孩, 理念, 孤立, 寻找, 人, 肖像, 思维, 女子, 年轻 , 免費的照片,  免费图片 Bubble, caucasian, thinking, daydreaming, daydreaming, dream, face, female, girl, idea, isolated, looking, person, portrait, thinking, woman, young, free photo, free picture" id="1006" name="Shape 1006"/>
          <p:cNvPicPr preferRelativeResize="0"/>
          <p:nvPr/>
        </p:nvPicPr>
        <p:blipFill rotWithShape="1">
          <a:blip r:embed="rId3">
            <a:alphaModFix/>
          </a:blip>
          <a:srcRect b="69757" l="5403" r="35347" t="-3929"/>
          <a:stretch/>
        </p:blipFill>
        <p:spPr>
          <a:xfrm>
            <a:off x="817475" y="1794900"/>
            <a:ext cx="1144800" cy="1166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07" name="Shape 1007"/>
          <p:cNvSpPr txBox="1"/>
          <p:nvPr/>
        </p:nvSpPr>
        <p:spPr>
          <a:xfrm>
            <a:off x="6814650" y="2261975"/>
            <a:ext cx="2180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發現相關模式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資料分析的流程</a:t>
            </a:r>
          </a:p>
        </p:txBody>
      </p:sp>
      <p:sp>
        <p:nvSpPr>
          <p:cNvPr id="1014" name="Shape 10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15" name="Shape 1015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16" name="Shape 10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0725" y="2552325"/>
            <a:ext cx="4791331" cy="3772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Shape 1017"/>
          <p:cNvSpPr/>
          <p:nvPr/>
        </p:nvSpPr>
        <p:spPr>
          <a:xfrm>
            <a:off x="3813775" y="1430150"/>
            <a:ext cx="1766400" cy="73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決策</a:t>
            </a:r>
          </a:p>
        </p:txBody>
      </p:sp>
      <p:sp>
        <p:nvSpPr>
          <p:cNvPr id="1018" name="Shape 1018"/>
          <p:cNvSpPr/>
          <p:nvPr/>
        </p:nvSpPr>
        <p:spPr>
          <a:xfrm>
            <a:off x="4514425" y="2068900"/>
            <a:ext cx="365100" cy="496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1F497D"/>
          </a:solidFill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9" name="Shape 1019"/>
          <p:cNvSpPr/>
          <p:nvPr/>
        </p:nvSpPr>
        <p:spPr>
          <a:xfrm>
            <a:off x="522975" y="1575525"/>
            <a:ext cx="2654400" cy="1174200"/>
          </a:xfrm>
          <a:prstGeom prst="cloudCallout">
            <a:avLst>
              <a:gd fmla="val 69702" name="adj1"/>
              <a:gd fmla="val -25628" name="adj2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/>
          </a:p>
        </p:txBody>
      </p:sp>
      <p:sp>
        <p:nvSpPr>
          <p:cNvPr id="1020" name="Shape 1020"/>
          <p:cNvSpPr txBox="1"/>
          <p:nvPr/>
        </p:nvSpPr>
        <p:spPr>
          <a:xfrm>
            <a:off x="801975" y="1864425"/>
            <a:ext cx="2049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000000"/>
                </a:solidFill>
              </a:rPr>
              <a:t>要或不要?</a:t>
            </a:r>
          </a:p>
        </p:txBody>
      </p:sp>
      <p:sp>
        <p:nvSpPr>
          <p:cNvPr id="1021" name="Shape 1021"/>
          <p:cNvSpPr/>
          <p:nvPr/>
        </p:nvSpPr>
        <p:spPr>
          <a:xfrm>
            <a:off x="6315275" y="1575525"/>
            <a:ext cx="2654400" cy="1174200"/>
          </a:xfrm>
          <a:prstGeom prst="cloudCallout">
            <a:avLst>
              <a:gd fmla="val -67472" name="adj1"/>
              <a:gd fmla="val -31511" name="adj2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/>
          </a:p>
        </p:txBody>
      </p:sp>
      <p:sp>
        <p:nvSpPr>
          <p:cNvPr id="1022" name="Shape 1022"/>
          <p:cNvSpPr txBox="1"/>
          <p:nvPr/>
        </p:nvSpPr>
        <p:spPr>
          <a:xfrm>
            <a:off x="6594275" y="1940625"/>
            <a:ext cx="2049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000000"/>
                </a:solidFill>
              </a:rPr>
              <a:t>選A或選B?</a:t>
            </a:r>
          </a:p>
        </p:txBody>
      </p:sp>
      <p:sp>
        <p:nvSpPr>
          <p:cNvPr id="1023" name="Shape 1023"/>
          <p:cNvSpPr/>
          <p:nvPr/>
        </p:nvSpPr>
        <p:spPr>
          <a:xfrm>
            <a:off x="522975" y="2674550"/>
            <a:ext cx="2049900" cy="763500"/>
          </a:xfrm>
          <a:prstGeom prst="wedgeRoundRectCallout">
            <a:avLst>
              <a:gd fmla="val 42308" name="adj1"/>
              <a:gd fmla="val 9567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檢定結果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課程部分單元介紹</a:t>
            </a:r>
          </a:p>
        </p:txBody>
      </p:sp>
      <p:sp>
        <p:nvSpPr>
          <p:cNvPr id="1030" name="Shape 1030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Part 3.</a:t>
            </a:r>
          </a:p>
        </p:txBody>
      </p:sp>
      <p:sp>
        <p:nvSpPr>
          <p:cNvPr id="1031" name="Shape 10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38" name="Shape 1038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資料處理：資料的來源與類型</a:t>
            </a:r>
          </a:p>
        </p:txBody>
      </p:sp>
      <p:sp>
        <p:nvSpPr>
          <p:cNvPr id="1039" name="Shape 1039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1046" name="Shape 1046"/>
          <p:cNvPicPr preferRelativeResize="0"/>
          <p:nvPr/>
        </p:nvPicPr>
        <p:blipFill rotWithShape="1">
          <a:blip r:embed="rId3">
            <a:alphaModFix/>
          </a:blip>
          <a:srcRect b="24051" l="6059" r="0" t="16221"/>
          <a:stretch/>
        </p:blipFill>
        <p:spPr>
          <a:xfrm>
            <a:off x="2108925" y="1847875"/>
            <a:ext cx="5708725" cy="27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1053" name="Shape 1053"/>
          <p:cNvPicPr preferRelativeResize="0"/>
          <p:nvPr/>
        </p:nvPicPr>
        <p:blipFill rotWithShape="1">
          <a:blip r:embed="rId3">
            <a:alphaModFix/>
          </a:blip>
          <a:srcRect b="24051" l="6059" r="0" t="16221"/>
          <a:stretch/>
        </p:blipFill>
        <p:spPr>
          <a:xfrm>
            <a:off x="2108925" y="1847875"/>
            <a:ext cx="5708725" cy="27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Shape 10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75" y="3193713"/>
            <a:ext cx="4752725" cy="3374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55" name="Shape 1055"/>
          <p:cNvSpPr/>
          <p:nvPr/>
        </p:nvSpPr>
        <p:spPr>
          <a:xfrm>
            <a:off x="3325600" y="5618775"/>
            <a:ext cx="1232100" cy="447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萌典</a:t>
            </a:r>
          </a:p>
        </p:txBody>
      </p:sp>
      <p:pic>
        <p:nvPicPr>
          <p:cNvPr id="1056" name="Shape 10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8725" y="152400"/>
            <a:ext cx="4502875" cy="31038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57" name="Shape 1057"/>
          <p:cNvSpPr/>
          <p:nvPr/>
        </p:nvSpPr>
        <p:spPr>
          <a:xfrm>
            <a:off x="4764400" y="2610525"/>
            <a:ext cx="3162000" cy="447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中央政府總預算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1064" name="Shape 1064"/>
          <p:cNvPicPr preferRelativeResize="0"/>
          <p:nvPr/>
        </p:nvPicPr>
        <p:blipFill rotWithShape="1">
          <a:blip r:embed="rId3">
            <a:alphaModFix/>
          </a:blip>
          <a:srcRect b="24051" l="6059" r="0" t="16221"/>
          <a:stretch/>
        </p:blipFill>
        <p:spPr>
          <a:xfrm>
            <a:off x="480575" y="400475"/>
            <a:ext cx="5708725" cy="27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Shape 10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75" y="3498525"/>
            <a:ext cx="4586599" cy="30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Shape 10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725" y="3043550"/>
            <a:ext cx="4071750" cy="35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Shape 1067"/>
          <p:cNvSpPr/>
          <p:nvPr/>
        </p:nvSpPr>
        <p:spPr>
          <a:xfrm>
            <a:off x="6037050" y="1151350"/>
            <a:ext cx="2863200" cy="14118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2800"/>
              <a:t>裡面有什麼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TW" sz="2800"/>
              <a:t>資料？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1074" name="Shape 1074"/>
          <p:cNvPicPr preferRelativeResize="0"/>
          <p:nvPr/>
        </p:nvPicPr>
        <p:blipFill rotWithShape="1">
          <a:blip r:embed="rId3">
            <a:alphaModFix/>
          </a:blip>
          <a:srcRect b="24051" l="6059" r="0" t="16221"/>
          <a:stretch/>
        </p:blipFill>
        <p:spPr>
          <a:xfrm>
            <a:off x="480575" y="400475"/>
            <a:ext cx="5708725" cy="27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Shape 10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75" y="3498525"/>
            <a:ext cx="4586599" cy="30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Shape 10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725" y="3043550"/>
            <a:ext cx="4071750" cy="35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Shape 1077"/>
          <p:cNvSpPr/>
          <p:nvPr/>
        </p:nvSpPr>
        <p:spPr>
          <a:xfrm>
            <a:off x="6037050" y="1151350"/>
            <a:ext cx="2863200" cy="14118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/>
              <a:t>裡面有什麼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/>
              <a:t>資料？</a:t>
            </a:r>
          </a:p>
        </p:txBody>
      </p:sp>
      <p:sp>
        <p:nvSpPr>
          <p:cNvPr id="1078" name="Shape 1078"/>
          <p:cNvSpPr/>
          <p:nvPr/>
        </p:nvSpPr>
        <p:spPr>
          <a:xfrm>
            <a:off x="-1221425" y="30025"/>
            <a:ext cx="5913300" cy="6523200"/>
          </a:xfrm>
          <a:prstGeom prst="trapezoid">
            <a:avLst>
              <a:gd fmla="val 20771" name="adj"/>
            </a:avLst>
          </a:prstGeom>
          <a:solidFill>
            <a:srgbClr val="42413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9" name="Shape 1079"/>
          <p:cNvSpPr txBox="1"/>
          <p:nvPr/>
        </p:nvSpPr>
        <p:spPr>
          <a:xfrm rot="408933">
            <a:off x="853978" y="3628416"/>
            <a:ext cx="4815731" cy="11412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資料來源</a:t>
            </a:r>
          </a:p>
          <a:p>
            <a:pPr lvl="0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與類型</a:t>
            </a:r>
          </a:p>
        </p:txBody>
      </p:sp>
      <p:sp>
        <p:nvSpPr>
          <p:cNvPr id="1080" name="Shape 1080"/>
          <p:cNvSpPr/>
          <p:nvPr/>
        </p:nvSpPr>
        <p:spPr>
          <a:xfrm rot="408954">
            <a:off x="834784" y="3398369"/>
            <a:ext cx="1041460" cy="520581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3200"/>
              <a:t>3/7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Shape 337"/>
          <p:cNvCxnSpPr>
            <a:stCxn id="338" idx="2"/>
            <a:endCxn id="339" idx="0"/>
          </p:cNvCxnSpPr>
          <p:nvPr/>
        </p:nvCxnSpPr>
        <p:spPr>
          <a:xfrm rot="5400000">
            <a:off x="5008175" y="3146650"/>
            <a:ext cx="699000" cy="1704000"/>
          </a:xfrm>
          <a:prstGeom prst="bentConnector3">
            <a:avLst>
              <a:gd fmla="val 50005" name="adj1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40" name="Shape 3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41" name="Shape 34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本課程的涵蓋領域</a:t>
            </a:r>
          </a:p>
        </p:txBody>
      </p:sp>
      <p:sp>
        <p:nvSpPr>
          <p:cNvPr id="342" name="Shape 342"/>
          <p:cNvSpPr/>
          <p:nvPr/>
        </p:nvSpPr>
        <p:spPr>
          <a:xfrm>
            <a:off x="1597350" y="2821750"/>
            <a:ext cx="2408700" cy="827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統計</a:t>
            </a:r>
          </a:p>
        </p:txBody>
      </p:sp>
      <p:sp>
        <p:nvSpPr>
          <p:cNvPr id="338" name="Shape 338"/>
          <p:cNvSpPr/>
          <p:nvPr/>
        </p:nvSpPr>
        <p:spPr>
          <a:xfrm>
            <a:off x="5005325" y="2821750"/>
            <a:ext cx="2408700" cy="8274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資料探</a:t>
            </a:r>
            <a:r>
              <a:rPr lang="zh-TW" sz="3600">
                <a:solidFill>
                  <a:srgbClr val="FFFFFF"/>
                </a:solidFill>
              </a:rPr>
              <a:t>勘</a:t>
            </a:r>
          </a:p>
        </p:txBody>
      </p:sp>
      <p:sp>
        <p:nvSpPr>
          <p:cNvPr id="343" name="Shape 343"/>
          <p:cNvSpPr/>
          <p:nvPr/>
        </p:nvSpPr>
        <p:spPr>
          <a:xfrm>
            <a:off x="2009025" y="5673625"/>
            <a:ext cx="4993200" cy="70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資料分析 (資料科學)</a:t>
            </a:r>
          </a:p>
        </p:txBody>
      </p:sp>
      <p:sp>
        <p:nvSpPr>
          <p:cNvPr id="344" name="Shape 344"/>
          <p:cNvSpPr/>
          <p:nvPr/>
        </p:nvSpPr>
        <p:spPr>
          <a:xfrm rot="5401658">
            <a:off x="4194725" y="5146982"/>
            <a:ext cx="621900" cy="43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2009025" y="4348225"/>
            <a:ext cx="4993200" cy="93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zh-TW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巨量資料探勘與統計應用</a:t>
            </a:r>
          </a:p>
        </p:txBody>
      </p:sp>
      <p:sp>
        <p:nvSpPr>
          <p:cNvPr id="345" name="Shape 345"/>
          <p:cNvSpPr/>
          <p:nvPr/>
        </p:nvSpPr>
        <p:spPr>
          <a:xfrm>
            <a:off x="2009025" y="1489425"/>
            <a:ext cx="4993200" cy="7035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巨量資料 (大數據)</a:t>
            </a:r>
          </a:p>
        </p:txBody>
      </p:sp>
      <p:cxnSp>
        <p:nvCxnSpPr>
          <p:cNvPr id="346" name="Shape 346"/>
          <p:cNvCxnSpPr>
            <a:stCxn id="345" idx="2"/>
            <a:endCxn id="342" idx="0"/>
          </p:cNvCxnSpPr>
          <p:nvPr/>
        </p:nvCxnSpPr>
        <p:spPr>
          <a:xfrm rot="5400000">
            <a:off x="3339225" y="1655325"/>
            <a:ext cx="628800" cy="17040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7" name="Shape 347"/>
          <p:cNvCxnSpPr>
            <a:stCxn id="345" idx="2"/>
            <a:endCxn id="338" idx="0"/>
          </p:cNvCxnSpPr>
          <p:nvPr/>
        </p:nvCxnSpPr>
        <p:spPr>
          <a:xfrm flipH="1" rot="-5400000">
            <a:off x="5043225" y="1655325"/>
            <a:ext cx="628800" cy="17040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8" name="Shape 348"/>
          <p:cNvCxnSpPr>
            <a:stCxn id="342" idx="2"/>
            <a:endCxn id="339" idx="0"/>
          </p:cNvCxnSpPr>
          <p:nvPr/>
        </p:nvCxnSpPr>
        <p:spPr>
          <a:xfrm flipH="1" rot="-5400000">
            <a:off x="3304200" y="3146650"/>
            <a:ext cx="699000" cy="1704000"/>
          </a:xfrm>
          <a:prstGeom prst="bentConnector3">
            <a:avLst>
              <a:gd fmla="val 5000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87" name="Shape 1087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資料敘述級：最佳化問題</a:t>
            </a:r>
          </a:p>
        </p:txBody>
      </p:sp>
      <p:sp>
        <p:nvSpPr>
          <p:cNvPr id="1088" name="Shape 1088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1095" name="Shape 1095"/>
          <p:cNvPicPr preferRelativeResize="0"/>
          <p:nvPr/>
        </p:nvPicPr>
        <p:blipFill rotWithShape="1">
          <a:blip r:embed="rId3">
            <a:alphaModFix/>
          </a:blip>
          <a:srcRect b="50381" l="0" r="0" t="1290"/>
          <a:stretch/>
        </p:blipFill>
        <p:spPr>
          <a:xfrm>
            <a:off x="0" y="1"/>
            <a:ext cx="9144000" cy="654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1102" name="Shape 1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6717"/>
            <a:ext cx="9144000" cy="6086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Shape 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Shape 11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Shape 1115"/>
          <p:cNvPicPr preferRelativeResize="0"/>
          <p:nvPr/>
        </p:nvPicPr>
        <p:blipFill rotWithShape="1">
          <a:blip r:embed="rId3">
            <a:alphaModFix/>
          </a:blip>
          <a:srcRect b="3691" l="0" r="0" t="8834"/>
          <a:stretch/>
        </p:blipFill>
        <p:spPr>
          <a:xfrm>
            <a:off x="4669300" y="963325"/>
            <a:ext cx="3134401" cy="20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Shape 1116"/>
          <p:cNvSpPr/>
          <p:nvPr/>
        </p:nvSpPr>
        <p:spPr>
          <a:xfrm>
            <a:off x="5798425" y="2368875"/>
            <a:ext cx="911100" cy="29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7" name="Shape 11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1118" name="Shape 1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650" y="1724225"/>
            <a:ext cx="2247900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Shape 1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274" y="2655987"/>
            <a:ext cx="2530600" cy="200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Shape 1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8874" y="2655987"/>
            <a:ext cx="2530600" cy="20032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Shape 1121"/>
          <p:cNvSpPr txBox="1"/>
          <p:nvPr/>
        </p:nvSpPr>
        <p:spPr>
          <a:xfrm>
            <a:off x="3964625" y="5352350"/>
            <a:ext cx="45786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0000"/>
                </a:solidFill>
              </a:rPr>
              <a:t>最大</a:t>
            </a:r>
            <a:r>
              <a:rPr lang="zh-TW" sz="4800" strike="sngStrike">
                <a:solidFill>
                  <a:srgbClr val="999999"/>
                </a:solidFill>
              </a:rPr>
              <a:t>戰力</a:t>
            </a:r>
            <a:r>
              <a:rPr lang="zh-TW" sz="4800">
                <a:solidFill>
                  <a:srgbClr val="FF0000"/>
                </a:solidFill>
              </a:rPr>
              <a:t>效益</a:t>
            </a:r>
          </a:p>
        </p:txBody>
      </p:sp>
      <p:sp>
        <p:nvSpPr>
          <p:cNvPr id="1122" name="Shape 1122"/>
          <p:cNvSpPr txBox="1"/>
          <p:nvPr/>
        </p:nvSpPr>
        <p:spPr>
          <a:xfrm>
            <a:off x="4481875" y="210238"/>
            <a:ext cx="35442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0000"/>
                </a:solidFill>
              </a:rPr>
              <a:t>最少成本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Shape 1128"/>
          <p:cNvPicPr preferRelativeResize="0"/>
          <p:nvPr/>
        </p:nvPicPr>
        <p:blipFill rotWithShape="1">
          <a:blip r:embed="rId3">
            <a:alphaModFix/>
          </a:blip>
          <a:srcRect b="3691" l="0" r="0" t="8834"/>
          <a:stretch/>
        </p:blipFill>
        <p:spPr>
          <a:xfrm>
            <a:off x="4669300" y="963325"/>
            <a:ext cx="3134401" cy="20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Shape 1129"/>
          <p:cNvSpPr/>
          <p:nvPr/>
        </p:nvSpPr>
        <p:spPr>
          <a:xfrm>
            <a:off x="5798425" y="2368875"/>
            <a:ext cx="911100" cy="2933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0" name="Shape 11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1131" name="Shape 1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650" y="1724225"/>
            <a:ext cx="2247900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Shape 1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274" y="2655987"/>
            <a:ext cx="2530600" cy="200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Shape 1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8874" y="2655987"/>
            <a:ext cx="2530600" cy="2003223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Shape 1134"/>
          <p:cNvSpPr txBox="1"/>
          <p:nvPr/>
        </p:nvSpPr>
        <p:spPr>
          <a:xfrm>
            <a:off x="3964625" y="5352350"/>
            <a:ext cx="45786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0000"/>
                </a:solidFill>
              </a:rPr>
              <a:t>最大</a:t>
            </a:r>
            <a:r>
              <a:rPr lang="zh-TW" sz="4800" strike="sngStrike">
                <a:solidFill>
                  <a:srgbClr val="999999"/>
                </a:solidFill>
              </a:rPr>
              <a:t>戰力</a:t>
            </a:r>
            <a:r>
              <a:rPr lang="zh-TW" sz="4800">
                <a:solidFill>
                  <a:srgbClr val="FF0000"/>
                </a:solidFill>
              </a:rPr>
              <a:t>效益</a:t>
            </a:r>
          </a:p>
        </p:txBody>
      </p:sp>
      <p:sp>
        <p:nvSpPr>
          <p:cNvPr id="1135" name="Shape 1135"/>
          <p:cNvSpPr txBox="1"/>
          <p:nvPr/>
        </p:nvSpPr>
        <p:spPr>
          <a:xfrm>
            <a:off x="4481875" y="210238"/>
            <a:ext cx="35442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0000"/>
                </a:solidFill>
              </a:rPr>
              <a:t>最少成本</a:t>
            </a:r>
          </a:p>
        </p:txBody>
      </p:sp>
      <p:sp>
        <p:nvSpPr>
          <p:cNvPr id="1136" name="Shape 1136"/>
          <p:cNvSpPr/>
          <p:nvPr/>
        </p:nvSpPr>
        <p:spPr>
          <a:xfrm>
            <a:off x="-1221425" y="30025"/>
            <a:ext cx="5913300" cy="6523200"/>
          </a:xfrm>
          <a:prstGeom prst="trapezoid">
            <a:avLst>
              <a:gd fmla="val 20771" name="adj"/>
            </a:avLst>
          </a:prstGeom>
          <a:solidFill>
            <a:srgbClr val="42413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7" name="Shape 1137"/>
          <p:cNvSpPr txBox="1"/>
          <p:nvPr/>
        </p:nvSpPr>
        <p:spPr>
          <a:xfrm rot="408933">
            <a:off x="543578" y="3555491"/>
            <a:ext cx="4815731" cy="11412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         </a:t>
            </a:r>
            <a:r>
              <a:rPr lang="zh-TW" sz="3200">
                <a:solidFill>
                  <a:srgbClr val="FFFFFF"/>
                </a:solidFill>
              </a:rPr>
              <a:t>給我答案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最佳化問題</a:t>
            </a:r>
          </a:p>
        </p:txBody>
      </p:sp>
      <p:sp>
        <p:nvSpPr>
          <p:cNvPr id="1138" name="Shape 1138"/>
          <p:cNvSpPr/>
          <p:nvPr/>
        </p:nvSpPr>
        <p:spPr>
          <a:xfrm rot="408954">
            <a:off x="574484" y="3374969"/>
            <a:ext cx="1041460" cy="520581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4</a:t>
            </a:r>
            <a:r>
              <a:rPr lang="zh-TW" sz="3200"/>
              <a:t>/11</a:t>
            </a:r>
          </a:p>
        </p:txBody>
      </p:sp>
      <p:sp>
        <p:nvSpPr>
          <p:cNvPr id="1139" name="Shape 1139"/>
          <p:cNvSpPr/>
          <p:nvPr/>
        </p:nvSpPr>
        <p:spPr>
          <a:xfrm rot="423684">
            <a:off x="948706" y="639643"/>
            <a:ext cx="1876634" cy="427322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資料敘述級</a:t>
            </a:r>
          </a:p>
        </p:txBody>
      </p:sp>
      <p:sp>
        <p:nvSpPr>
          <p:cNvPr id="1140" name="Shape 1140"/>
          <p:cNvSpPr/>
          <p:nvPr/>
        </p:nvSpPr>
        <p:spPr>
          <a:xfrm rot="423684">
            <a:off x="904791" y="1141208"/>
            <a:ext cx="1876634" cy="427322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N </a:t>
            </a:r>
            <a:r>
              <a:rPr lang="zh-TW" sz="1800">
                <a:solidFill>
                  <a:srgbClr val="FFFFFF"/>
                </a:solidFill>
              </a:rPr>
              <a:t>連續資料</a:t>
            </a:r>
          </a:p>
        </p:txBody>
      </p:sp>
      <p:sp>
        <p:nvSpPr>
          <p:cNvPr id="1141" name="Shape 1141"/>
          <p:cNvSpPr/>
          <p:nvPr/>
        </p:nvSpPr>
        <p:spPr>
          <a:xfrm rot="423684">
            <a:off x="860877" y="1642774"/>
            <a:ext cx="1876634" cy="427322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線性規劃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48" name="Shape 1148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資料檢定級：類別資料的相關檢定</a:t>
            </a:r>
          </a:p>
        </p:txBody>
      </p:sp>
      <p:sp>
        <p:nvSpPr>
          <p:cNvPr id="1149" name="Shape 1149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1156" name="Shape 1156"/>
          <p:cNvPicPr preferRelativeResize="0"/>
          <p:nvPr/>
        </p:nvPicPr>
        <p:blipFill rotWithShape="1">
          <a:blip r:embed="rId3">
            <a:alphaModFix/>
          </a:blip>
          <a:srcRect b="6960" l="0" r="0" t="1456"/>
          <a:stretch/>
        </p:blipFill>
        <p:spPr>
          <a:xfrm>
            <a:off x="0" y="600700"/>
            <a:ext cx="9144000" cy="5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Shape 1157"/>
          <p:cNvSpPr txBox="1"/>
          <p:nvPr/>
        </p:nvSpPr>
        <p:spPr>
          <a:xfrm>
            <a:off x="650750" y="971125"/>
            <a:ext cx="4194900" cy="14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傳說...</a:t>
            </a:r>
          </a:p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在輔大聖誕樹下告白</a:t>
            </a:r>
          </a:p>
          <a:p>
            <a:pPr lv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就一定會成功...</a:t>
            </a:r>
          </a:p>
        </p:txBody>
      </p:sp>
      <p:sp>
        <p:nvSpPr>
          <p:cNvPr id="1158" name="Shape 1158"/>
          <p:cNvSpPr txBox="1"/>
          <p:nvPr/>
        </p:nvSpPr>
        <p:spPr>
          <a:xfrm>
            <a:off x="0" y="6553200"/>
            <a:ext cx="3764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漁夫週誌 </a:t>
            </a:r>
            <a:r>
              <a:rPr lang="zh-TW" u="sng">
                <a:solidFill>
                  <a:srgbClr val="FFFFFF"/>
                </a:solidFill>
                <a:hlinkClick r:id="rId4"/>
              </a:rPr>
              <a:t>http://www.yufublog.com</a:t>
            </a:r>
            <a:r>
              <a:rPr lang="zh-TW">
                <a:solidFill>
                  <a:srgbClr val="FFFFFF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1165" name="Shape 1165"/>
          <p:cNvPicPr preferRelativeResize="0"/>
          <p:nvPr/>
        </p:nvPicPr>
        <p:blipFill rotWithShape="1">
          <a:blip r:embed="rId3">
            <a:alphaModFix/>
          </a:blip>
          <a:srcRect b="6960" l="0" r="0" t="1456"/>
          <a:stretch/>
        </p:blipFill>
        <p:spPr>
          <a:xfrm>
            <a:off x="0" y="600700"/>
            <a:ext cx="9144000" cy="5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Shape 1166"/>
          <p:cNvSpPr txBox="1"/>
          <p:nvPr/>
        </p:nvSpPr>
        <p:spPr>
          <a:xfrm>
            <a:off x="650750" y="971125"/>
            <a:ext cx="4194900" cy="14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傳說...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在輔大聖誕樹下告白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就一定會成功...</a:t>
            </a:r>
          </a:p>
        </p:txBody>
      </p:sp>
      <p:sp>
        <p:nvSpPr>
          <p:cNvPr id="1167" name="Shape 1167"/>
          <p:cNvSpPr txBox="1"/>
          <p:nvPr/>
        </p:nvSpPr>
        <p:spPr>
          <a:xfrm>
            <a:off x="0" y="6553200"/>
            <a:ext cx="3764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理系が恋に落ちたので証明してみた</a:t>
            </a:r>
          </a:p>
        </p:txBody>
      </p:sp>
      <p:pic>
        <p:nvPicPr>
          <p:cNvPr id="1168" name="Shape 1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013" y="2236375"/>
            <a:ext cx="8231974" cy="387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1175" name="Shape 1175"/>
          <p:cNvPicPr preferRelativeResize="0"/>
          <p:nvPr/>
        </p:nvPicPr>
        <p:blipFill rotWithShape="1">
          <a:blip r:embed="rId3">
            <a:alphaModFix/>
          </a:blip>
          <a:srcRect b="6960" l="0" r="0" t="1456"/>
          <a:stretch/>
        </p:blipFill>
        <p:spPr>
          <a:xfrm>
            <a:off x="0" y="600700"/>
            <a:ext cx="9144000" cy="5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Shape 1176"/>
          <p:cNvSpPr txBox="1"/>
          <p:nvPr/>
        </p:nvSpPr>
        <p:spPr>
          <a:xfrm>
            <a:off x="0" y="6553200"/>
            <a:ext cx="3764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理系が恋に落ちたので証明してみた</a:t>
            </a:r>
          </a:p>
        </p:txBody>
      </p:sp>
      <p:pic>
        <p:nvPicPr>
          <p:cNvPr id="1177" name="Shape 1177"/>
          <p:cNvPicPr preferRelativeResize="0"/>
          <p:nvPr/>
        </p:nvPicPr>
        <p:blipFill>
          <a:blip r:embed="rId4">
            <a:alphaModFix amt="52999"/>
          </a:blip>
          <a:stretch>
            <a:fillRect/>
          </a:stretch>
        </p:blipFill>
        <p:spPr>
          <a:xfrm>
            <a:off x="456013" y="2236375"/>
            <a:ext cx="8231974" cy="387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Shape 1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6909" y="0"/>
            <a:ext cx="47707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Shape 1179"/>
          <p:cNvSpPr/>
          <p:nvPr/>
        </p:nvSpPr>
        <p:spPr>
          <a:xfrm>
            <a:off x="5115975" y="5656600"/>
            <a:ext cx="2955900" cy="1047000"/>
          </a:xfrm>
          <a:prstGeom prst="wedgeEllipseCallout">
            <a:avLst>
              <a:gd fmla="val 23176" name="adj1"/>
              <a:gd fmla="val -88008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附帶一提卡方檢定的p值為0.047，</a:t>
            </a:r>
            <a:br>
              <a:rPr lang="zh-TW" sz="1800"/>
            </a:br>
            <a:r>
              <a:rPr lang="zh-TW" sz="1800"/>
              <a:t>達到顯著水準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399150" y="789150"/>
            <a:ext cx="32250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600">
                <a:solidFill>
                  <a:srgbClr val="FFFFFF"/>
                </a:solidFill>
              </a:rPr>
              <a:t>註：這雖然是漫畫，但可不是鬧著玩的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72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Shape 11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1187" name="Shape 1187"/>
          <p:cNvPicPr preferRelativeResize="0"/>
          <p:nvPr/>
        </p:nvPicPr>
        <p:blipFill rotWithShape="1">
          <a:blip r:embed="rId3">
            <a:alphaModFix/>
          </a:blip>
          <a:srcRect b="6960" l="0" r="0" t="1456"/>
          <a:stretch/>
        </p:blipFill>
        <p:spPr>
          <a:xfrm>
            <a:off x="0" y="600700"/>
            <a:ext cx="9144000" cy="5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Shape 1188"/>
          <p:cNvSpPr txBox="1"/>
          <p:nvPr/>
        </p:nvSpPr>
        <p:spPr>
          <a:xfrm>
            <a:off x="0" y="6553200"/>
            <a:ext cx="3764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理系が恋に落ちたので証明してみた</a:t>
            </a:r>
          </a:p>
        </p:txBody>
      </p:sp>
      <p:pic>
        <p:nvPicPr>
          <p:cNvPr id="1189" name="Shape 1189"/>
          <p:cNvPicPr preferRelativeResize="0"/>
          <p:nvPr/>
        </p:nvPicPr>
        <p:blipFill>
          <a:blip r:embed="rId4">
            <a:alphaModFix amt="52999"/>
          </a:blip>
          <a:stretch>
            <a:fillRect/>
          </a:stretch>
        </p:blipFill>
        <p:spPr>
          <a:xfrm>
            <a:off x="456013" y="2236375"/>
            <a:ext cx="8231974" cy="387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Shape 1190"/>
          <p:cNvPicPr preferRelativeResize="0"/>
          <p:nvPr/>
        </p:nvPicPr>
        <p:blipFill rotWithShape="1">
          <a:blip r:embed="rId5">
            <a:alphaModFix/>
          </a:blip>
          <a:srcRect b="4443" l="0" r="0" t="0"/>
          <a:stretch/>
        </p:blipFill>
        <p:spPr>
          <a:xfrm>
            <a:off x="3686900" y="0"/>
            <a:ext cx="4770801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Shape 1191"/>
          <p:cNvSpPr/>
          <p:nvPr/>
        </p:nvSpPr>
        <p:spPr>
          <a:xfrm>
            <a:off x="5115975" y="5656600"/>
            <a:ext cx="2955900" cy="1047000"/>
          </a:xfrm>
          <a:prstGeom prst="wedgeEllipseCallout">
            <a:avLst>
              <a:gd fmla="val 23176" name="adj1"/>
              <a:gd fmla="val -88008" name="adj2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附帶一提卡方檢定的p值為0.047，</a:t>
            </a:r>
            <a:br>
              <a:rPr lang="zh-TW" sz="1800"/>
            </a:br>
            <a:r>
              <a:rPr lang="zh-TW" sz="1800"/>
              <a:t>達到顯著水準</a:t>
            </a:r>
          </a:p>
        </p:txBody>
      </p:sp>
      <p:sp>
        <p:nvSpPr>
          <p:cNvPr id="1192" name="Shape 1192"/>
          <p:cNvSpPr txBox="1"/>
          <p:nvPr/>
        </p:nvSpPr>
        <p:spPr>
          <a:xfrm>
            <a:off x="399150" y="789150"/>
            <a:ext cx="32250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600">
                <a:solidFill>
                  <a:srgbClr val="FFFFFF"/>
                </a:solidFill>
              </a:rPr>
              <a:t>註：這雖然是漫畫，但可不是鬧著玩的</a:t>
            </a:r>
          </a:p>
        </p:txBody>
      </p:sp>
      <p:sp>
        <p:nvSpPr>
          <p:cNvPr id="1193" name="Shape 1193"/>
          <p:cNvSpPr/>
          <p:nvPr/>
        </p:nvSpPr>
        <p:spPr>
          <a:xfrm>
            <a:off x="-1221425" y="30025"/>
            <a:ext cx="5913300" cy="6523200"/>
          </a:xfrm>
          <a:prstGeom prst="trapezoid">
            <a:avLst>
              <a:gd fmla="val 20771" name="adj"/>
            </a:avLst>
          </a:prstGeom>
          <a:solidFill>
            <a:srgbClr val="42413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4" name="Shape 1194"/>
          <p:cNvSpPr txBox="1"/>
          <p:nvPr/>
        </p:nvSpPr>
        <p:spPr>
          <a:xfrm rot="408933">
            <a:off x="543578" y="3555491"/>
            <a:ext cx="4815731" cy="11412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         </a:t>
            </a:r>
            <a:r>
              <a:rPr lang="zh-TW" sz="3200">
                <a:solidFill>
                  <a:srgbClr val="FFFFFF"/>
                </a:solidFill>
              </a:rPr>
              <a:t>不是偶然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類別資料的</a:t>
            </a:r>
            <a:br>
              <a:rPr lang="zh-TW" sz="4800">
                <a:solidFill>
                  <a:srgbClr val="FFFFFF"/>
                </a:solidFill>
              </a:rPr>
            </a:br>
            <a:r>
              <a:rPr lang="zh-TW" sz="4800">
                <a:solidFill>
                  <a:srgbClr val="FFFFFF"/>
                </a:solidFill>
              </a:rPr>
              <a:t>相關檢定</a:t>
            </a:r>
          </a:p>
        </p:txBody>
      </p:sp>
      <p:sp>
        <p:nvSpPr>
          <p:cNvPr id="1195" name="Shape 1195"/>
          <p:cNvSpPr/>
          <p:nvPr/>
        </p:nvSpPr>
        <p:spPr>
          <a:xfrm rot="408954">
            <a:off x="574484" y="3374969"/>
            <a:ext cx="1041460" cy="520581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5</a:t>
            </a:r>
            <a:r>
              <a:rPr lang="zh-TW" sz="3200"/>
              <a:t>/2</a:t>
            </a:r>
          </a:p>
        </p:txBody>
      </p:sp>
      <p:sp>
        <p:nvSpPr>
          <p:cNvPr id="1196" name="Shape 1196"/>
          <p:cNvSpPr/>
          <p:nvPr/>
        </p:nvSpPr>
        <p:spPr>
          <a:xfrm rot="423684">
            <a:off x="948706" y="639643"/>
            <a:ext cx="1876634" cy="427322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資料</a:t>
            </a:r>
            <a:r>
              <a:rPr lang="zh-TW" sz="1800">
                <a:solidFill>
                  <a:srgbClr val="FFFFFF"/>
                </a:solidFill>
              </a:rPr>
              <a:t>檢定</a:t>
            </a:r>
            <a:r>
              <a:rPr lang="zh-TW" sz="1800">
                <a:solidFill>
                  <a:srgbClr val="FFFFFF"/>
                </a:solidFill>
              </a:rPr>
              <a:t>級</a:t>
            </a:r>
          </a:p>
        </p:txBody>
      </p:sp>
      <p:sp>
        <p:nvSpPr>
          <p:cNvPr id="1197" name="Shape 1197"/>
          <p:cNvSpPr/>
          <p:nvPr/>
        </p:nvSpPr>
        <p:spPr>
          <a:xfrm rot="423684">
            <a:off x="904791" y="1141208"/>
            <a:ext cx="1876634" cy="427322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C 類別</a:t>
            </a:r>
            <a:r>
              <a:rPr lang="zh-TW" sz="1800">
                <a:solidFill>
                  <a:srgbClr val="FFFFFF"/>
                </a:solidFill>
              </a:rPr>
              <a:t>資料</a:t>
            </a:r>
          </a:p>
        </p:txBody>
      </p:sp>
      <p:sp>
        <p:nvSpPr>
          <p:cNvPr id="1198" name="Shape 1198"/>
          <p:cNvSpPr/>
          <p:nvPr/>
        </p:nvSpPr>
        <p:spPr>
          <a:xfrm rot="423684">
            <a:off x="860877" y="1642774"/>
            <a:ext cx="1876634" cy="427322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卡方檢定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05" name="Shape 1205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資料預測級：資料的分類與預測</a:t>
            </a:r>
          </a:p>
        </p:txBody>
      </p:sp>
      <p:sp>
        <p:nvSpPr>
          <p:cNvPr id="1206" name="Shape 1206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3" name="Shape 12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1214" name="Shape 1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8638"/>
            <a:ext cx="9144001" cy="382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hape 12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1221" name="Shape 1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934475"/>
            <a:ext cx="6096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Shape 1222"/>
          <p:cNvSpPr txBox="1"/>
          <p:nvPr/>
        </p:nvSpPr>
        <p:spPr>
          <a:xfrm>
            <a:off x="1524000" y="424875"/>
            <a:ext cx="58947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2521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zh-TW" sz="2400">
                <a:solidFill>
                  <a:srgbClr val="333333"/>
                </a:solidFill>
              </a:rPr>
              <a:t>以統計分析與預測技術降低犯罪率：</a:t>
            </a:r>
            <a:br>
              <a:rPr b="1" lang="zh-TW" sz="2400">
                <a:solidFill>
                  <a:srgbClr val="333333"/>
                </a:solidFill>
              </a:rPr>
            </a:br>
            <a:r>
              <a:rPr b="1" lang="zh-TW" sz="2400">
                <a:solidFill>
                  <a:srgbClr val="333333"/>
                </a:solidFill>
              </a:rPr>
              <a:t>靠著有效佈署警力，達到預防犯罪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1419450" y="5618775"/>
            <a:ext cx="63051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http://blogger.gtwang.org/2013/07/memphis-police-department-reduces-crime-rates-with-ibm-predictive-analytics-software.html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1230" name="Shape 1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550" y="1629000"/>
            <a:ext cx="66675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Shape 1231"/>
          <p:cNvSpPr txBox="1"/>
          <p:nvPr/>
        </p:nvSpPr>
        <p:spPr>
          <a:xfrm>
            <a:off x="1351900" y="424875"/>
            <a:ext cx="62388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2521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zh-TW" sz="2400">
                <a:solidFill>
                  <a:srgbClr val="333333"/>
                </a:solidFill>
              </a:rPr>
              <a:t>美國政府要求入境外國人填寫社群媒體帳號</a:t>
            </a:r>
          </a:p>
        </p:txBody>
      </p:sp>
      <p:sp>
        <p:nvSpPr>
          <p:cNvPr id="1232" name="Shape 1232"/>
          <p:cNvSpPr txBox="1"/>
          <p:nvPr/>
        </p:nvSpPr>
        <p:spPr>
          <a:xfrm>
            <a:off x="428250" y="5799700"/>
            <a:ext cx="82875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2521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http://technews.tw/2016/12/23/us-ask-foreigner-to-write-down-their-personal-social-media-accounts/</a:t>
            </a:r>
            <a:r>
              <a:rPr lang="zh-TW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39" name="Shape 1239"/>
          <p:cNvSpPr/>
          <p:nvPr/>
        </p:nvSpPr>
        <p:spPr>
          <a:xfrm>
            <a:off x="3265500" y="1732025"/>
            <a:ext cx="2613000" cy="1051200"/>
          </a:xfrm>
          <a:prstGeom prst="flowChartAlternateProcess">
            <a:avLst/>
          </a:prstGeom>
          <a:solidFill>
            <a:schemeClr val="dk2"/>
          </a:solidFill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流感</a:t>
            </a:r>
          </a:p>
        </p:txBody>
      </p:sp>
      <p:sp>
        <p:nvSpPr>
          <p:cNvPr id="1240" name="Shape 1240"/>
          <p:cNvSpPr/>
          <p:nvPr/>
        </p:nvSpPr>
        <p:spPr>
          <a:xfrm>
            <a:off x="1353275" y="3764400"/>
            <a:ext cx="1740300" cy="710700"/>
          </a:xfrm>
          <a:prstGeom prst="flowChartAlternateProcess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rgbClr val="FFFFFF"/>
                </a:solidFill>
              </a:rPr>
              <a:t>發燒</a:t>
            </a:r>
          </a:p>
        </p:txBody>
      </p:sp>
      <p:sp>
        <p:nvSpPr>
          <p:cNvPr id="1241" name="Shape 1241"/>
          <p:cNvSpPr/>
          <p:nvPr/>
        </p:nvSpPr>
        <p:spPr>
          <a:xfrm>
            <a:off x="3457375" y="3764400"/>
            <a:ext cx="2229300" cy="710700"/>
          </a:xfrm>
          <a:prstGeom prst="flowChartAlternateProcess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喉嚨痛</a:t>
            </a:r>
          </a:p>
        </p:txBody>
      </p:sp>
      <p:sp>
        <p:nvSpPr>
          <p:cNvPr id="1242" name="Shape 1242"/>
          <p:cNvSpPr/>
          <p:nvPr/>
        </p:nvSpPr>
        <p:spPr>
          <a:xfrm>
            <a:off x="6184750" y="3764400"/>
            <a:ext cx="1740300" cy="710700"/>
          </a:xfrm>
          <a:prstGeom prst="flowChartAlternateProcess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發冷</a:t>
            </a:r>
          </a:p>
        </p:txBody>
      </p:sp>
      <p:cxnSp>
        <p:nvCxnSpPr>
          <p:cNvPr id="1243" name="Shape 1243"/>
          <p:cNvCxnSpPr>
            <a:stCxn id="1239" idx="2"/>
            <a:endCxn id="1240" idx="0"/>
          </p:cNvCxnSpPr>
          <p:nvPr/>
        </p:nvCxnSpPr>
        <p:spPr>
          <a:xfrm flipH="1">
            <a:off x="2223300" y="2783225"/>
            <a:ext cx="2348700" cy="98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44" name="Shape 1244"/>
          <p:cNvCxnSpPr>
            <a:endCxn id="1241" idx="0"/>
          </p:cNvCxnSpPr>
          <p:nvPr/>
        </p:nvCxnSpPr>
        <p:spPr>
          <a:xfrm>
            <a:off x="4572025" y="2783100"/>
            <a:ext cx="0" cy="98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45" name="Shape 1245"/>
          <p:cNvCxnSpPr>
            <a:endCxn id="1242" idx="0"/>
          </p:cNvCxnSpPr>
          <p:nvPr/>
        </p:nvCxnSpPr>
        <p:spPr>
          <a:xfrm>
            <a:off x="4572100" y="2783100"/>
            <a:ext cx="2482800" cy="98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1" name="Shape 1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25" y="4447300"/>
            <a:ext cx="3022177" cy="2078098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Shape 12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53" name="Shape 1253"/>
          <p:cNvSpPr/>
          <p:nvPr/>
        </p:nvSpPr>
        <p:spPr>
          <a:xfrm>
            <a:off x="3265500" y="1732025"/>
            <a:ext cx="2613000" cy="1051200"/>
          </a:xfrm>
          <a:prstGeom prst="flowChartAlternateProcess">
            <a:avLst/>
          </a:prstGeom>
          <a:solidFill>
            <a:schemeClr val="dk2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流感</a:t>
            </a:r>
          </a:p>
        </p:txBody>
      </p:sp>
      <p:sp>
        <p:nvSpPr>
          <p:cNvPr id="1254" name="Shape 1254"/>
          <p:cNvSpPr/>
          <p:nvPr/>
        </p:nvSpPr>
        <p:spPr>
          <a:xfrm>
            <a:off x="1353275" y="3764400"/>
            <a:ext cx="1740300" cy="710700"/>
          </a:xfrm>
          <a:prstGeom prst="flowChartAlternateProcess">
            <a:avLst/>
          </a:prstGeom>
          <a:solidFill>
            <a:srgbClr val="3C78D8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發燒</a:t>
            </a:r>
          </a:p>
        </p:txBody>
      </p:sp>
      <p:sp>
        <p:nvSpPr>
          <p:cNvPr id="1255" name="Shape 1255"/>
          <p:cNvSpPr/>
          <p:nvPr/>
        </p:nvSpPr>
        <p:spPr>
          <a:xfrm>
            <a:off x="3457375" y="3764400"/>
            <a:ext cx="2229300" cy="710700"/>
          </a:xfrm>
          <a:prstGeom prst="flowChartAlternateProcess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喉嚨痛</a:t>
            </a:r>
          </a:p>
        </p:txBody>
      </p:sp>
      <p:sp>
        <p:nvSpPr>
          <p:cNvPr id="1256" name="Shape 1256"/>
          <p:cNvSpPr/>
          <p:nvPr/>
        </p:nvSpPr>
        <p:spPr>
          <a:xfrm>
            <a:off x="6184750" y="3764400"/>
            <a:ext cx="1740300" cy="710700"/>
          </a:xfrm>
          <a:prstGeom prst="flowChartAlternateProcess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發冷</a:t>
            </a:r>
          </a:p>
        </p:txBody>
      </p:sp>
      <p:cxnSp>
        <p:nvCxnSpPr>
          <p:cNvPr id="1257" name="Shape 1257"/>
          <p:cNvCxnSpPr>
            <a:stCxn id="1253" idx="2"/>
            <a:endCxn id="1254" idx="0"/>
          </p:cNvCxnSpPr>
          <p:nvPr/>
        </p:nvCxnSpPr>
        <p:spPr>
          <a:xfrm flipH="1">
            <a:off x="2223300" y="2783225"/>
            <a:ext cx="2348700" cy="98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58" name="Shape 1258"/>
          <p:cNvCxnSpPr>
            <a:endCxn id="1255" idx="0"/>
          </p:cNvCxnSpPr>
          <p:nvPr/>
        </p:nvCxnSpPr>
        <p:spPr>
          <a:xfrm>
            <a:off x="4572025" y="2783100"/>
            <a:ext cx="0" cy="98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59" name="Shape 1259"/>
          <p:cNvCxnSpPr>
            <a:endCxn id="1256" idx="0"/>
          </p:cNvCxnSpPr>
          <p:nvPr/>
        </p:nvCxnSpPr>
        <p:spPr>
          <a:xfrm>
            <a:off x="4572100" y="2783100"/>
            <a:ext cx="2482800" cy="98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60" name="Shape 1260"/>
          <p:cNvSpPr/>
          <p:nvPr/>
        </p:nvSpPr>
        <p:spPr>
          <a:xfrm>
            <a:off x="5137500" y="620750"/>
            <a:ext cx="741000" cy="911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1" name="Shape 1261"/>
          <p:cNvSpPr txBox="1"/>
          <p:nvPr/>
        </p:nvSpPr>
        <p:spPr>
          <a:xfrm>
            <a:off x="3265500" y="871100"/>
            <a:ext cx="2080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600">
                <a:solidFill>
                  <a:srgbClr val="FF0000"/>
                </a:solidFill>
              </a:rPr>
              <a:t>機率上升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7" name="Shape 1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475" y="0"/>
            <a:ext cx="3577525" cy="20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Shape 126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69" name="Shape 1269"/>
          <p:cNvSpPr/>
          <p:nvPr/>
        </p:nvSpPr>
        <p:spPr>
          <a:xfrm>
            <a:off x="3265500" y="1732025"/>
            <a:ext cx="2613000" cy="1051200"/>
          </a:xfrm>
          <a:prstGeom prst="flowChartAlternateProcess">
            <a:avLst/>
          </a:prstGeom>
          <a:solidFill>
            <a:srgbClr val="F4CCCC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/>
              <a:t>交往</a:t>
            </a:r>
          </a:p>
        </p:txBody>
      </p:sp>
      <p:sp>
        <p:nvSpPr>
          <p:cNvPr id="1270" name="Shape 1270"/>
          <p:cNvSpPr/>
          <p:nvPr/>
        </p:nvSpPr>
        <p:spPr>
          <a:xfrm>
            <a:off x="1353275" y="3764400"/>
            <a:ext cx="1740300" cy="710700"/>
          </a:xfrm>
          <a:prstGeom prst="flowChartAlternateProcess">
            <a:avLst/>
          </a:prstGeom>
          <a:solidFill>
            <a:srgbClr val="F4CCCC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/>
              <a:t>出遊</a:t>
            </a:r>
          </a:p>
        </p:txBody>
      </p:sp>
      <p:sp>
        <p:nvSpPr>
          <p:cNvPr id="1271" name="Shape 1271"/>
          <p:cNvSpPr/>
          <p:nvPr/>
        </p:nvSpPr>
        <p:spPr>
          <a:xfrm>
            <a:off x="3964625" y="3764400"/>
            <a:ext cx="1214700" cy="710700"/>
          </a:xfrm>
          <a:prstGeom prst="flowChartAlternateProcess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1272" name="Shape 1272"/>
          <p:cNvSpPr/>
          <p:nvPr/>
        </p:nvSpPr>
        <p:spPr>
          <a:xfrm>
            <a:off x="6447550" y="3764400"/>
            <a:ext cx="1214700" cy="710700"/>
          </a:xfrm>
          <a:prstGeom prst="flowChartAlternateProcess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?</a:t>
            </a:r>
          </a:p>
        </p:txBody>
      </p:sp>
      <p:cxnSp>
        <p:nvCxnSpPr>
          <p:cNvPr id="1273" name="Shape 1273"/>
          <p:cNvCxnSpPr>
            <a:stCxn id="1269" idx="2"/>
            <a:endCxn id="1270" idx="0"/>
          </p:cNvCxnSpPr>
          <p:nvPr/>
        </p:nvCxnSpPr>
        <p:spPr>
          <a:xfrm flipH="1">
            <a:off x="2223300" y="2783225"/>
            <a:ext cx="2348700" cy="98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274" name="Shape 1274"/>
          <p:cNvCxnSpPr>
            <a:endCxn id="1271" idx="0"/>
          </p:cNvCxnSpPr>
          <p:nvPr/>
        </p:nvCxnSpPr>
        <p:spPr>
          <a:xfrm>
            <a:off x="4571975" y="2783100"/>
            <a:ext cx="0" cy="98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275" name="Shape 1275"/>
          <p:cNvCxnSpPr>
            <a:endCxn id="1272" idx="0"/>
          </p:cNvCxnSpPr>
          <p:nvPr/>
        </p:nvCxnSpPr>
        <p:spPr>
          <a:xfrm>
            <a:off x="4572100" y="2783100"/>
            <a:ext cx="2482800" cy="98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276" name="Shape 1276"/>
          <p:cNvSpPr/>
          <p:nvPr/>
        </p:nvSpPr>
        <p:spPr>
          <a:xfrm>
            <a:off x="5137500" y="620750"/>
            <a:ext cx="741000" cy="911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7" name="Shape 1277"/>
          <p:cNvSpPr txBox="1"/>
          <p:nvPr/>
        </p:nvSpPr>
        <p:spPr>
          <a:xfrm>
            <a:off x="3265500" y="871100"/>
            <a:ext cx="2080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>
                <a:solidFill>
                  <a:srgbClr val="FF0000"/>
                </a:solidFill>
              </a:rPr>
              <a:t>機率上升</a:t>
            </a:r>
          </a:p>
        </p:txBody>
      </p:sp>
      <p:pic>
        <p:nvPicPr>
          <p:cNvPr id="1278" name="Shape 1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975" y="4475100"/>
            <a:ext cx="4042995" cy="207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Shape 1279"/>
          <p:cNvSpPr txBox="1"/>
          <p:nvPr/>
        </p:nvSpPr>
        <p:spPr>
          <a:xfrm rot="900150">
            <a:off x="3781101" y="4945774"/>
            <a:ext cx="1915698" cy="4105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一起粗乃丸！</a:t>
            </a:r>
          </a:p>
        </p:txBody>
      </p:sp>
      <p:sp>
        <p:nvSpPr>
          <p:cNvPr id="1280" name="Shape 1280"/>
          <p:cNvSpPr txBox="1"/>
          <p:nvPr/>
        </p:nvSpPr>
        <p:spPr>
          <a:xfrm rot="-591738">
            <a:off x="6694789" y="1836920"/>
            <a:ext cx="2522172" cy="4104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我已經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    看到結局了！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Shape 1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475" y="0"/>
            <a:ext cx="3577525" cy="20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Shape 12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88" name="Shape 1288"/>
          <p:cNvSpPr/>
          <p:nvPr/>
        </p:nvSpPr>
        <p:spPr>
          <a:xfrm>
            <a:off x="3265500" y="1732025"/>
            <a:ext cx="2613000" cy="1051200"/>
          </a:xfrm>
          <a:prstGeom prst="flowChartAlternateProcess">
            <a:avLst/>
          </a:prstGeom>
          <a:solidFill>
            <a:srgbClr val="F4CCCC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/>
              <a:t>交往</a:t>
            </a:r>
          </a:p>
        </p:txBody>
      </p:sp>
      <p:sp>
        <p:nvSpPr>
          <p:cNvPr id="1289" name="Shape 1289"/>
          <p:cNvSpPr/>
          <p:nvPr/>
        </p:nvSpPr>
        <p:spPr>
          <a:xfrm>
            <a:off x="1353275" y="3764400"/>
            <a:ext cx="1740300" cy="710700"/>
          </a:xfrm>
          <a:prstGeom prst="flowChartAlternateProcess">
            <a:avLst/>
          </a:prstGeom>
          <a:solidFill>
            <a:srgbClr val="F4CCCC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/>
              <a:t>出遊</a:t>
            </a:r>
          </a:p>
        </p:txBody>
      </p:sp>
      <p:sp>
        <p:nvSpPr>
          <p:cNvPr id="1290" name="Shape 1290"/>
          <p:cNvSpPr/>
          <p:nvPr/>
        </p:nvSpPr>
        <p:spPr>
          <a:xfrm>
            <a:off x="3964625" y="3764400"/>
            <a:ext cx="1214700" cy="710700"/>
          </a:xfrm>
          <a:prstGeom prst="flowChartAlternateProcess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1291" name="Shape 1291"/>
          <p:cNvSpPr/>
          <p:nvPr/>
        </p:nvSpPr>
        <p:spPr>
          <a:xfrm>
            <a:off x="6447550" y="3764400"/>
            <a:ext cx="1214700" cy="710700"/>
          </a:xfrm>
          <a:prstGeom prst="flowChartAlternateProcess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?</a:t>
            </a:r>
          </a:p>
        </p:txBody>
      </p:sp>
      <p:cxnSp>
        <p:nvCxnSpPr>
          <p:cNvPr id="1292" name="Shape 1292"/>
          <p:cNvCxnSpPr>
            <a:stCxn id="1288" idx="2"/>
            <a:endCxn id="1289" idx="0"/>
          </p:cNvCxnSpPr>
          <p:nvPr/>
        </p:nvCxnSpPr>
        <p:spPr>
          <a:xfrm flipH="1">
            <a:off x="2223300" y="2783225"/>
            <a:ext cx="2348700" cy="98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293" name="Shape 1293"/>
          <p:cNvCxnSpPr>
            <a:endCxn id="1290" idx="0"/>
          </p:cNvCxnSpPr>
          <p:nvPr/>
        </p:nvCxnSpPr>
        <p:spPr>
          <a:xfrm>
            <a:off x="4571975" y="2783100"/>
            <a:ext cx="0" cy="98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1294" name="Shape 1294"/>
          <p:cNvCxnSpPr>
            <a:endCxn id="1291" idx="0"/>
          </p:cNvCxnSpPr>
          <p:nvPr/>
        </p:nvCxnSpPr>
        <p:spPr>
          <a:xfrm>
            <a:off x="4572100" y="2783100"/>
            <a:ext cx="2482800" cy="98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295" name="Shape 1295"/>
          <p:cNvSpPr/>
          <p:nvPr/>
        </p:nvSpPr>
        <p:spPr>
          <a:xfrm>
            <a:off x="5137500" y="620750"/>
            <a:ext cx="741000" cy="911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6" name="Shape 1296"/>
          <p:cNvSpPr txBox="1"/>
          <p:nvPr/>
        </p:nvSpPr>
        <p:spPr>
          <a:xfrm>
            <a:off x="3265500" y="871100"/>
            <a:ext cx="2080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>
                <a:solidFill>
                  <a:srgbClr val="FF0000"/>
                </a:solidFill>
              </a:rPr>
              <a:t>機率上升</a:t>
            </a:r>
          </a:p>
        </p:txBody>
      </p:sp>
      <p:pic>
        <p:nvPicPr>
          <p:cNvPr id="1297" name="Shape 1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975" y="4475100"/>
            <a:ext cx="4042995" cy="207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Shape 1298"/>
          <p:cNvSpPr txBox="1"/>
          <p:nvPr/>
        </p:nvSpPr>
        <p:spPr>
          <a:xfrm rot="900150">
            <a:off x="3781101" y="4945774"/>
            <a:ext cx="1915698" cy="4105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一起粗乃丸！</a:t>
            </a:r>
          </a:p>
        </p:txBody>
      </p:sp>
      <p:sp>
        <p:nvSpPr>
          <p:cNvPr id="1299" name="Shape 1299"/>
          <p:cNvSpPr txBox="1"/>
          <p:nvPr/>
        </p:nvSpPr>
        <p:spPr>
          <a:xfrm rot="-591738">
            <a:off x="6694789" y="1836920"/>
            <a:ext cx="2522172" cy="4104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我已經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    看到結局了！</a:t>
            </a:r>
          </a:p>
        </p:txBody>
      </p:sp>
      <p:sp>
        <p:nvSpPr>
          <p:cNvPr id="1300" name="Shape 1300"/>
          <p:cNvSpPr/>
          <p:nvPr/>
        </p:nvSpPr>
        <p:spPr>
          <a:xfrm>
            <a:off x="4475225" y="30025"/>
            <a:ext cx="5913300" cy="6523200"/>
          </a:xfrm>
          <a:prstGeom prst="trapezoid">
            <a:avLst>
              <a:gd fmla="val 20771" name="adj"/>
            </a:avLst>
          </a:prstGeom>
          <a:solidFill>
            <a:srgbClr val="424139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1" name="Shape 1301"/>
          <p:cNvSpPr txBox="1"/>
          <p:nvPr/>
        </p:nvSpPr>
        <p:spPr>
          <a:xfrm rot="-491016">
            <a:off x="4848435" y="2534897"/>
            <a:ext cx="4815739" cy="1141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             </a:t>
            </a:r>
            <a:r>
              <a:rPr lang="zh-TW" sz="3200">
                <a:solidFill>
                  <a:srgbClr val="FFFFFF"/>
                </a:solidFill>
              </a:rPr>
              <a:t>機率占卜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資料的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分類與預測</a:t>
            </a:r>
          </a:p>
        </p:txBody>
      </p:sp>
      <p:sp>
        <p:nvSpPr>
          <p:cNvPr id="1302" name="Shape 1302"/>
          <p:cNvSpPr/>
          <p:nvPr/>
        </p:nvSpPr>
        <p:spPr>
          <a:xfrm rot="-490887">
            <a:off x="5364319" y="3377300"/>
            <a:ext cx="1041399" cy="52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5</a:t>
            </a:r>
            <a:r>
              <a:rPr lang="zh-TW" sz="3200"/>
              <a:t>/23</a:t>
            </a:r>
          </a:p>
        </p:txBody>
      </p:sp>
      <p:sp>
        <p:nvSpPr>
          <p:cNvPr id="1303" name="Shape 1303"/>
          <p:cNvSpPr/>
          <p:nvPr/>
        </p:nvSpPr>
        <p:spPr>
          <a:xfrm rot="-476305">
            <a:off x="6575858" y="652610"/>
            <a:ext cx="1876785" cy="427425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資料</a:t>
            </a:r>
            <a:r>
              <a:rPr lang="zh-TW" sz="1800">
                <a:solidFill>
                  <a:srgbClr val="FFFFFF"/>
                </a:solidFill>
              </a:rPr>
              <a:t>預測</a:t>
            </a:r>
            <a:r>
              <a:rPr lang="zh-TW" sz="1800">
                <a:solidFill>
                  <a:srgbClr val="FFFFFF"/>
                </a:solidFill>
              </a:rPr>
              <a:t>級</a:t>
            </a:r>
          </a:p>
        </p:txBody>
      </p:sp>
      <p:sp>
        <p:nvSpPr>
          <p:cNvPr id="1304" name="Shape 1304"/>
          <p:cNvSpPr/>
          <p:nvPr/>
        </p:nvSpPr>
        <p:spPr>
          <a:xfrm rot="-476305">
            <a:off x="6663254" y="1148451"/>
            <a:ext cx="1876785" cy="427425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連續&amp;</a:t>
            </a:r>
            <a:r>
              <a:rPr lang="zh-TW" sz="1800">
                <a:solidFill>
                  <a:srgbClr val="FFFFFF"/>
                </a:solidFill>
              </a:rPr>
              <a:t>類別</a:t>
            </a:r>
            <a:r>
              <a:rPr lang="zh-TW" sz="1800">
                <a:solidFill>
                  <a:srgbClr val="FFFFFF"/>
                </a:solidFill>
              </a:rPr>
              <a:t>資料</a:t>
            </a:r>
          </a:p>
        </p:txBody>
      </p:sp>
      <p:sp>
        <p:nvSpPr>
          <p:cNvPr id="1305" name="Shape 1305"/>
          <p:cNvSpPr/>
          <p:nvPr/>
        </p:nvSpPr>
        <p:spPr>
          <a:xfrm rot="-476305">
            <a:off x="6750651" y="1644292"/>
            <a:ext cx="1876785" cy="427425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貝氏網路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Shape 1311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lide 哇 太狂了吧" id="1312" name="Shape 1312"/>
          <p:cNvPicPr preferRelativeResize="0"/>
          <p:nvPr/>
        </p:nvPicPr>
        <p:blipFill rotWithShape="1">
          <a:blip r:embed="rId3">
            <a:alphaModFix/>
          </a:blip>
          <a:srcRect b="0" l="2853" r="2984" t="69732"/>
          <a:stretch/>
        </p:blipFill>
        <p:spPr>
          <a:xfrm>
            <a:off x="0" y="3494074"/>
            <a:ext cx="9144000" cy="33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Shape 1313"/>
          <p:cNvSpPr txBox="1"/>
          <p:nvPr>
            <p:ph idx="4294967295" type="title"/>
          </p:nvPr>
        </p:nvSpPr>
        <p:spPr>
          <a:xfrm>
            <a:off x="3032000" y="2004800"/>
            <a:ext cx="5365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zh-TW"/>
              <a:t>哇~</a:t>
            </a:r>
          </a:p>
          <a:p>
            <a:pPr lvl="0" algn="l">
              <a:spcBef>
                <a:spcPts val="0"/>
              </a:spcBef>
              <a:buNone/>
            </a:pPr>
            <a:r>
              <a:rPr lang="zh-TW"/>
              <a:t>    </a:t>
            </a:r>
            <a:r>
              <a:rPr lang="zh-TW"/>
              <a:t>我到底看了什麼？</a:t>
            </a:r>
          </a:p>
        </p:txBody>
      </p:sp>
      <p:sp>
        <p:nvSpPr>
          <p:cNvPr id="1314" name="Shape 13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62" name="Shape 36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從</a:t>
            </a:r>
            <a:r>
              <a:rPr lang="zh-TW"/>
              <a:t>大學的授課角度來說...</a:t>
            </a: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3118" y="3173375"/>
            <a:ext cx="1362619" cy="136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013" y="3173380"/>
            <a:ext cx="1362619" cy="136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5261" y="3173380"/>
            <a:ext cx="1362619" cy="136262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/>
          <p:nvPr/>
        </p:nvSpPr>
        <p:spPr>
          <a:xfrm>
            <a:off x="3206663" y="3698400"/>
            <a:ext cx="3523800" cy="43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 txBox="1"/>
          <p:nvPr/>
        </p:nvSpPr>
        <p:spPr>
          <a:xfrm>
            <a:off x="755863" y="4693775"/>
            <a:ext cx="2051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2800"/>
              <a:t>大學部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6458875" y="4693775"/>
            <a:ext cx="2051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/>
              <a:t>研究所</a:t>
            </a:r>
          </a:p>
        </p:txBody>
      </p:sp>
      <p:sp>
        <p:nvSpPr>
          <p:cNvPr id="369" name="Shape 369"/>
          <p:cNvSpPr/>
          <p:nvPr/>
        </p:nvSpPr>
        <p:spPr>
          <a:xfrm>
            <a:off x="3050275" y="2140313"/>
            <a:ext cx="1746600" cy="602400"/>
          </a:xfrm>
          <a:prstGeom prst="wedgeRoundRectCallout">
            <a:avLst>
              <a:gd fmla="val 27691" name="adj1"/>
              <a:gd fmla="val 8493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/>
              <a:t>講授理論</a:t>
            </a:r>
          </a:p>
        </p:txBody>
      </p:sp>
      <p:sp>
        <p:nvSpPr>
          <p:cNvPr id="370" name="Shape 370"/>
          <p:cNvSpPr/>
          <p:nvPr/>
        </p:nvSpPr>
        <p:spPr>
          <a:xfrm>
            <a:off x="5613050" y="5436575"/>
            <a:ext cx="1977900" cy="602400"/>
          </a:xfrm>
          <a:prstGeom prst="wedgeRoundRectCallout">
            <a:avLst>
              <a:gd fmla="val 34722" name="adj1"/>
              <a:gd fmla="val -9029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/>
              <a:t>入學考</a:t>
            </a:r>
            <a:r>
              <a:rPr b="1" lang="zh-TW" sz="2400"/>
              <a:t>理論</a:t>
            </a:r>
          </a:p>
        </p:txBody>
      </p:sp>
      <p:sp>
        <p:nvSpPr>
          <p:cNvPr id="371" name="Shape 371"/>
          <p:cNvSpPr/>
          <p:nvPr/>
        </p:nvSpPr>
        <p:spPr>
          <a:xfrm>
            <a:off x="3680000" y="3049288"/>
            <a:ext cx="2408700" cy="827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統計</a:t>
            </a:r>
          </a:p>
        </p:txBody>
      </p:sp>
      <p:sp>
        <p:nvSpPr>
          <p:cNvPr id="372" name="Shape 372"/>
          <p:cNvSpPr/>
          <p:nvPr/>
        </p:nvSpPr>
        <p:spPr>
          <a:xfrm>
            <a:off x="3722075" y="3954638"/>
            <a:ext cx="2408700" cy="8274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資料探勘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Shape 132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修課規定</a:t>
            </a:r>
          </a:p>
        </p:txBody>
      </p:sp>
      <p:sp>
        <p:nvSpPr>
          <p:cNvPr id="1321" name="Shape 1321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4.</a:t>
            </a:r>
          </a:p>
        </p:txBody>
      </p:sp>
      <p:sp>
        <p:nvSpPr>
          <p:cNvPr id="1322" name="Shape 13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29" name="Shape 132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修課要求</a:t>
            </a:r>
          </a:p>
        </p:txBody>
      </p:sp>
      <p:sp>
        <p:nvSpPr>
          <p:cNvPr id="1330" name="Shape 1330"/>
          <p:cNvSpPr txBox="1"/>
          <p:nvPr>
            <p:ph idx="1" type="body"/>
          </p:nvPr>
        </p:nvSpPr>
        <p:spPr>
          <a:xfrm>
            <a:off x="296025" y="1783075"/>
            <a:ext cx="33450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這堂課聽起來很難</a:t>
            </a:r>
          </a:p>
          <a:p>
            <a:pPr lvl="0" algn="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我可以修嗎？</a:t>
            </a:r>
          </a:p>
        </p:txBody>
      </p:sp>
      <p:pic>
        <p:nvPicPr>
          <p:cNvPr id="1331" name="Shape 1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300" y="1783075"/>
            <a:ext cx="5436702" cy="471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Shape 13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1. </a:t>
            </a:r>
            <a:r>
              <a:rPr lang="zh-TW"/>
              <a:t>看到大量資料不會逃跑</a:t>
            </a:r>
          </a:p>
        </p:txBody>
      </p:sp>
      <p:sp>
        <p:nvSpPr>
          <p:cNvPr id="1338" name="Shape 1338"/>
          <p:cNvSpPr txBox="1"/>
          <p:nvPr>
            <p:ph idx="1" type="body"/>
          </p:nvPr>
        </p:nvSpPr>
        <p:spPr>
          <a:xfrm>
            <a:off x="476250" y="5774338"/>
            <a:ext cx="8191500" cy="72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我得了一種看到數字就會逃跑的病</a:t>
            </a:r>
          </a:p>
        </p:txBody>
      </p:sp>
      <p:sp>
        <p:nvSpPr>
          <p:cNvPr id="1339" name="Shape 13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1340" name="Shape 1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626" y="2144075"/>
            <a:ext cx="4428524" cy="33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Shape 1341"/>
          <p:cNvPicPr preferRelativeResize="0"/>
          <p:nvPr/>
        </p:nvPicPr>
        <p:blipFill rotWithShape="1">
          <a:blip r:embed="rId4">
            <a:alphaModFix/>
          </a:blip>
          <a:srcRect b="0" l="0" r="64655" t="0"/>
          <a:stretch/>
        </p:blipFill>
        <p:spPr>
          <a:xfrm>
            <a:off x="6110575" y="1881400"/>
            <a:ext cx="3033424" cy="45325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1342" name="Shape 1342"/>
          <p:cNvCxnSpPr/>
          <p:nvPr/>
        </p:nvCxnSpPr>
        <p:spPr>
          <a:xfrm flipH="1">
            <a:off x="1963750" y="5435425"/>
            <a:ext cx="157800" cy="355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Shape 134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</a:t>
            </a:r>
            <a:r>
              <a:rPr lang="zh-TW"/>
              <a:t>. 會點滑鼠</a:t>
            </a:r>
          </a:p>
        </p:txBody>
      </p:sp>
      <p:sp>
        <p:nvSpPr>
          <p:cNvPr id="1349" name="Shape 134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0" name="Shape 13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1351" name="Shape 1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" y="1348154"/>
            <a:ext cx="9144000" cy="5205046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Shape 1352"/>
          <p:cNvSpPr txBox="1"/>
          <p:nvPr/>
        </p:nvSpPr>
        <p:spPr>
          <a:xfrm>
            <a:off x="0" y="6553200"/>
            <a:ext cx="7223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http://www.i4u.com/2015/12/101001/mouse-movement-reveals-user-angry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Shape 135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3. </a:t>
            </a:r>
            <a:r>
              <a:rPr lang="zh-TW"/>
              <a:t>會打數字</a:t>
            </a:r>
          </a:p>
        </p:txBody>
      </p:sp>
      <p:sp>
        <p:nvSpPr>
          <p:cNvPr id="1359" name="Shape 1359"/>
          <p:cNvSpPr txBox="1"/>
          <p:nvPr>
            <p:ph idx="1" type="body"/>
          </p:nvPr>
        </p:nvSpPr>
        <p:spPr>
          <a:xfrm>
            <a:off x="4736450" y="1783075"/>
            <a:ext cx="39312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你真的會打數字嗎？</a:t>
            </a:r>
          </a:p>
        </p:txBody>
      </p:sp>
      <p:sp>
        <p:nvSpPr>
          <p:cNvPr id="1360" name="Shape 13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1361" name="Shape 1361"/>
          <p:cNvPicPr preferRelativeResize="0"/>
          <p:nvPr/>
        </p:nvPicPr>
        <p:blipFill rotWithShape="1">
          <a:blip r:embed="rId3">
            <a:alphaModFix/>
          </a:blip>
          <a:srcRect b="0" l="69406" r="0" t="0"/>
          <a:stretch/>
        </p:blipFill>
        <p:spPr>
          <a:xfrm>
            <a:off x="-16994" y="1682025"/>
            <a:ext cx="4657294" cy="51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Shape 136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4. </a:t>
            </a:r>
            <a:r>
              <a:rPr lang="zh-TW"/>
              <a:t>會輸入中英文</a:t>
            </a:r>
          </a:p>
        </p:txBody>
      </p:sp>
      <p:sp>
        <p:nvSpPr>
          <p:cNvPr id="1368" name="Shape 136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9" name="Shape 13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1370" name="Shape 1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675" y="1947625"/>
            <a:ext cx="5715000" cy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Shape 1371"/>
          <p:cNvSpPr txBox="1"/>
          <p:nvPr/>
        </p:nvSpPr>
        <p:spPr>
          <a:xfrm rot="-1799960">
            <a:off x="1551754" y="2494090"/>
            <a:ext cx="2362848" cy="6608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鍵盤柯南</a:t>
            </a:r>
          </a:p>
        </p:txBody>
      </p:sp>
      <p:cxnSp>
        <p:nvCxnSpPr>
          <p:cNvPr id="1372" name="Shape 1372"/>
          <p:cNvCxnSpPr/>
          <p:nvPr/>
        </p:nvCxnSpPr>
        <p:spPr>
          <a:xfrm>
            <a:off x="3454025" y="2763225"/>
            <a:ext cx="405900" cy="411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Shape 137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相關技能 (非必備)</a:t>
            </a:r>
          </a:p>
        </p:txBody>
      </p:sp>
      <p:sp>
        <p:nvSpPr>
          <p:cNvPr id="1379" name="Shape 137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1000"/>
              </a:spcAft>
              <a:buSzPct val="112500"/>
              <a:buAutoNum type="arabicPeriod"/>
            </a:pPr>
            <a:r>
              <a:rPr lang="zh-TW" sz="3200"/>
              <a:t>用過試算表工具：Excel</a:t>
            </a:r>
            <a:br>
              <a:rPr lang="zh-TW"/>
            </a:br>
            <a:r>
              <a:rPr lang="zh-TW"/>
              <a:t>會用函式，例如=SUM(A1:A100)</a:t>
            </a:r>
            <a:br>
              <a:rPr lang="zh-TW"/>
            </a:br>
            <a:r>
              <a:rPr lang="zh-TW"/>
              <a:t>不會也沒關係，本課程會教</a:t>
            </a:r>
          </a:p>
          <a:p>
            <a:pPr indent="-457200" lvl="0" marL="457200" rtl="0">
              <a:spcBef>
                <a:spcPts val="0"/>
              </a:spcBef>
              <a:spcAft>
                <a:spcPts val="1000"/>
              </a:spcAft>
              <a:buSzPct val="112500"/>
              <a:buAutoNum type="arabicPeriod"/>
            </a:pPr>
            <a:r>
              <a:rPr lang="zh-TW" sz="3200"/>
              <a:t>有點程式概念：JavaScript (HTML)、R</a:t>
            </a:r>
            <a:br>
              <a:rPr lang="zh-TW"/>
            </a:br>
            <a:r>
              <a:rPr lang="zh-TW">
                <a:solidFill>
                  <a:srgbClr val="FF0000"/>
                </a:solidFill>
              </a:rPr>
              <a:t>但本課程不寫程式</a:t>
            </a:r>
          </a:p>
          <a:p>
            <a:pPr indent="-457200" lvl="0" marL="457200" rtl="0">
              <a:spcBef>
                <a:spcPts val="0"/>
              </a:spcBef>
              <a:spcAft>
                <a:spcPts val="1000"/>
              </a:spcAft>
              <a:buSzPct val="112500"/>
              <a:buAutoNum type="arabicPeriod"/>
            </a:pPr>
            <a:r>
              <a:rPr lang="zh-TW" sz="3200"/>
              <a:t>用過SPSS、SAS、SQL Server等</a:t>
            </a:r>
            <a:br>
              <a:rPr lang="zh-TW" sz="3200"/>
            </a:br>
            <a:r>
              <a:rPr lang="zh-TW" sz="3200"/>
              <a:t>統計與資料探勘工具</a:t>
            </a:r>
            <a:br>
              <a:rPr lang="zh-TW"/>
            </a:br>
            <a:r>
              <a:rPr lang="zh-TW">
                <a:solidFill>
                  <a:srgbClr val="FF0000"/>
                </a:solidFill>
              </a:rPr>
              <a:t>不過本課程不使用這些工具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Shape 138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Shape 1386"/>
          <p:cNvSpPr/>
          <p:nvPr/>
        </p:nvSpPr>
        <p:spPr>
          <a:xfrm>
            <a:off x="5100425" y="5157950"/>
            <a:ext cx="3222000" cy="1094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/>
              <a:t>RStudio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https://www.rstudio.com/</a:t>
            </a:r>
            <a:r>
              <a:rPr lang="zh-TW"/>
              <a:t> </a:t>
            </a:r>
            <a:r>
              <a:rPr lang="zh-TW"/>
              <a:t> </a:t>
            </a:r>
          </a:p>
        </p:txBody>
      </p:sp>
      <p:pic>
        <p:nvPicPr>
          <p:cNvPr id="1387" name="Shape 1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2125" y="5300075"/>
            <a:ext cx="809850" cy="8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Shape 1388"/>
          <p:cNvSpPr/>
          <p:nvPr/>
        </p:nvSpPr>
        <p:spPr>
          <a:xfrm>
            <a:off x="896000" y="4336575"/>
            <a:ext cx="3902700" cy="1094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3600"/>
              <a:t>      Weka</a:t>
            </a:r>
            <a:r>
              <a:rPr lang="zh-TW" sz="3600"/>
              <a:t>   </a:t>
            </a:r>
            <a:r>
              <a:rPr lang="zh-TW" u="sng">
                <a:solidFill>
                  <a:schemeClr val="hlink"/>
                </a:solidFill>
                <a:hlinkClick r:id="rId5"/>
              </a:rPr>
              <a:t>http://www.cs.waikato.ac.nz/ml/weka/</a:t>
            </a:r>
          </a:p>
        </p:txBody>
      </p:sp>
      <p:pic>
        <p:nvPicPr>
          <p:cNvPr id="1389" name="Shape 13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4125" y="4440075"/>
            <a:ext cx="1541825" cy="8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Shape 1390"/>
          <p:cNvSpPr/>
          <p:nvPr/>
        </p:nvSpPr>
        <p:spPr>
          <a:xfrm>
            <a:off x="4928100" y="3298750"/>
            <a:ext cx="3454800" cy="1094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/>
              <a:t>R-Web   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7"/>
              </a:rPr>
              <a:t>http://www.r-web.com.tw/</a:t>
            </a:r>
            <a:r>
              <a:rPr lang="zh-TW"/>
              <a:t> </a:t>
            </a:r>
            <a:r>
              <a:rPr lang="zh-TW"/>
              <a:t> </a:t>
            </a:r>
          </a:p>
        </p:txBody>
      </p:sp>
      <p:pic>
        <p:nvPicPr>
          <p:cNvPr id="1391" name="Shape 13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2770" y="3355013"/>
            <a:ext cx="979495" cy="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Shape 13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課程使用的工具</a:t>
            </a:r>
          </a:p>
        </p:txBody>
      </p:sp>
      <p:sp>
        <p:nvSpPr>
          <p:cNvPr id="1393" name="Shape 139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94" name="Shape 1394"/>
          <p:cNvSpPr/>
          <p:nvPr/>
        </p:nvSpPr>
        <p:spPr>
          <a:xfrm>
            <a:off x="896000" y="1996150"/>
            <a:ext cx="4212900" cy="1094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3600"/>
              <a:t>Google </a:t>
            </a:r>
            <a:r>
              <a:rPr lang="zh-TW" sz="3600"/>
              <a:t>試算表</a:t>
            </a:r>
          </a:p>
          <a:p>
            <a:pPr lvl="0" algn="r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9"/>
              </a:rPr>
              <a:t>https://docs.google.com/spreadsheets/</a:t>
            </a:r>
            <a:r>
              <a:rPr lang="zh-TW"/>
              <a:t> </a:t>
            </a:r>
          </a:p>
        </p:txBody>
      </p:sp>
      <p:pic>
        <p:nvPicPr>
          <p:cNvPr id="1395" name="Shape 139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6000" y="2017475"/>
            <a:ext cx="1051450" cy="10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Shape 1401"/>
          <p:cNvPicPr preferRelativeResize="0"/>
          <p:nvPr/>
        </p:nvPicPr>
        <p:blipFill rotWithShape="1">
          <a:blip r:embed="rId3">
            <a:alphaModFix/>
          </a:blip>
          <a:srcRect b="0" l="39968" r="0" t="0"/>
          <a:stretch/>
        </p:blipFill>
        <p:spPr>
          <a:xfrm>
            <a:off x="5085925" y="2028825"/>
            <a:ext cx="3684301" cy="4088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Shape 140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上課方式</a:t>
            </a:r>
          </a:p>
        </p:txBody>
      </p:sp>
      <p:sp>
        <p:nvSpPr>
          <p:cNvPr id="1403" name="Shape 140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31800" lvl="0" marL="457200" rtl="0">
              <a:spcBef>
                <a:spcPts val="0"/>
              </a:spcBef>
              <a:buSzPct val="100000"/>
            </a:pPr>
            <a:r>
              <a:rPr lang="zh-TW" sz="3200"/>
              <a:t>教師：課程單元介紹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本單元的位置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說明處理問題、資料類型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分析技術的原理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課程</a:t>
            </a:r>
            <a:r>
              <a:rPr lang="zh-TW">
                <a:solidFill>
                  <a:schemeClr val="dk1"/>
                </a:solidFill>
              </a:rPr>
              <a:t>展示</a:t>
            </a:r>
            <a:r>
              <a:rPr lang="zh-TW"/>
              <a:t>實作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431800" lvl="0" marL="457200" rtl="0">
              <a:spcBef>
                <a:spcPts val="0"/>
              </a:spcBef>
              <a:buSzPct val="100000"/>
            </a:pPr>
            <a:r>
              <a:rPr lang="zh-TW" sz="3200"/>
              <a:t>學生：實作 (計分)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重複課程</a:t>
            </a:r>
            <a:r>
              <a:rPr lang="zh-TW">
                <a:solidFill>
                  <a:schemeClr val="dk1"/>
                </a:solidFill>
              </a:rPr>
              <a:t>展示</a:t>
            </a:r>
            <a:r>
              <a:rPr lang="zh-TW"/>
              <a:t>實作</a:t>
            </a:r>
          </a:p>
          <a:p>
            <a:pPr indent="-228600" lvl="1" marL="914400">
              <a:spcBef>
                <a:spcPts val="0"/>
              </a:spcBef>
            </a:pPr>
            <a:r>
              <a:rPr lang="zh-TW"/>
              <a:t>課程練習</a:t>
            </a:r>
          </a:p>
        </p:txBody>
      </p:sp>
      <p:sp>
        <p:nvSpPr>
          <p:cNvPr id="1404" name="Shape 14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期中考與期末考規定</a:t>
            </a:r>
          </a:p>
        </p:txBody>
      </p:sp>
      <p:sp>
        <p:nvSpPr>
          <p:cNvPr id="1411" name="Shape 141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上機實作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題目類型</a:t>
            </a:r>
          </a:p>
          <a:p>
            <a:pPr indent="-228600" lvl="1" marL="914400" rtl="0">
              <a:spcBef>
                <a:spcPts val="0"/>
              </a:spcBef>
              <a:spcAft>
                <a:spcPts val="1000"/>
              </a:spcAft>
              <a:buAutoNum type="alphaLcPeriod"/>
            </a:pPr>
            <a:r>
              <a:rPr lang="zh-TW"/>
              <a:t>名詞配對：專有名詞 - 說明定義</a:t>
            </a:r>
          </a:p>
          <a:p>
            <a:pPr indent="-228600" lvl="1" marL="914400" rtl="0">
              <a:spcBef>
                <a:spcPts val="0"/>
              </a:spcBef>
              <a:spcAft>
                <a:spcPts val="1000"/>
              </a:spcAft>
              <a:buAutoNum type="alphaLcPeriod"/>
            </a:pPr>
            <a:r>
              <a:rPr lang="zh-TW"/>
              <a:t>該範圍各單元的實作學習單</a:t>
            </a:r>
            <a:br>
              <a:rPr lang="zh-TW"/>
            </a:br>
            <a:r>
              <a:rPr lang="zh-TW"/>
              <a:t>(操作方式類似課堂練習)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考試規定</a:t>
            </a:r>
          </a:p>
          <a:p>
            <a:pPr indent="-228600" lvl="1" marL="914400" rtl="0">
              <a:spcBef>
                <a:spcPts val="0"/>
              </a:spcBef>
              <a:spcAft>
                <a:spcPts val="1000"/>
              </a:spcAft>
              <a:buAutoNum type="alphaLcPeriod"/>
            </a:pPr>
            <a:r>
              <a:rPr lang="zh-TW"/>
              <a:t>OpenBook形式：可上網看投影片講義</a:t>
            </a:r>
          </a:p>
          <a:p>
            <a:pPr indent="-228600" lvl="1" marL="914400" rtl="0">
              <a:spcBef>
                <a:spcPts val="0"/>
              </a:spcBef>
              <a:spcAft>
                <a:spcPts val="1000"/>
              </a:spcAft>
              <a:buAutoNum type="alphaLcPeriod"/>
            </a:pPr>
            <a:r>
              <a:rPr lang="zh-TW"/>
              <a:t>不可交談、實作不可假手他人，請當場親自完成</a:t>
            </a:r>
          </a:p>
        </p:txBody>
      </p:sp>
      <p:sp>
        <p:nvSpPr>
          <p:cNvPr id="1412" name="Shape 14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80" name="Shape 380"/>
          <p:cNvSpPr txBox="1"/>
          <p:nvPr/>
        </p:nvSpPr>
        <p:spPr>
          <a:xfrm>
            <a:off x="2031750" y="2361450"/>
            <a:ext cx="5080500" cy="21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8600">
                <a:solidFill>
                  <a:srgbClr val="FFFF00"/>
                </a:solidFill>
              </a:rPr>
              <a:t>即</a:t>
            </a:r>
            <a:r>
              <a:rPr b="1" lang="zh-TW" sz="8600">
                <a:solidFill>
                  <a:srgbClr val="FFFFFF"/>
                </a:solidFill>
              </a:rPr>
              <a:t>戰力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descr="slide 問號圖" id="1419" name="Shape 1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125" y="2266950"/>
            <a:ext cx="42862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Shape 1420"/>
          <p:cNvSpPr txBox="1"/>
          <p:nvPr/>
        </p:nvSpPr>
        <p:spPr>
          <a:xfrm>
            <a:off x="1591850" y="788575"/>
            <a:ext cx="60972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/>
              <a:t>歡迎發問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